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8"/>
  </p:notesMasterIdLst>
  <p:sldIdLst>
    <p:sldId id="256" r:id="rId2"/>
    <p:sldId id="386" r:id="rId3"/>
    <p:sldId id="387" r:id="rId4"/>
    <p:sldId id="388" r:id="rId5"/>
    <p:sldId id="337" r:id="rId6"/>
    <p:sldId id="315" r:id="rId7"/>
    <p:sldId id="389" r:id="rId8"/>
    <p:sldId id="297" r:id="rId9"/>
    <p:sldId id="317" r:id="rId10"/>
    <p:sldId id="323" r:id="rId11"/>
    <p:sldId id="324" r:id="rId12"/>
    <p:sldId id="319" r:id="rId13"/>
    <p:sldId id="320" r:id="rId14"/>
    <p:sldId id="321" r:id="rId15"/>
    <p:sldId id="329" r:id="rId16"/>
    <p:sldId id="326" r:id="rId17"/>
    <p:sldId id="325" r:id="rId18"/>
    <p:sldId id="327" r:id="rId19"/>
    <p:sldId id="349" r:id="rId20"/>
    <p:sldId id="347" r:id="rId21"/>
    <p:sldId id="351" r:id="rId22"/>
    <p:sldId id="352" r:id="rId23"/>
    <p:sldId id="375" r:id="rId24"/>
    <p:sldId id="356" r:id="rId25"/>
    <p:sldId id="354" r:id="rId26"/>
    <p:sldId id="353" r:id="rId27"/>
    <p:sldId id="355" r:id="rId28"/>
    <p:sldId id="358" r:id="rId29"/>
    <p:sldId id="360" r:id="rId30"/>
    <p:sldId id="391" r:id="rId31"/>
    <p:sldId id="392" r:id="rId32"/>
    <p:sldId id="333" r:id="rId33"/>
    <p:sldId id="334" r:id="rId34"/>
    <p:sldId id="336" r:id="rId35"/>
    <p:sldId id="339" r:id="rId36"/>
    <p:sldId id="340" r:id="rId37"/>
    <p:sldId id="341" r:id="rId38"/>
    <p:sldId id="342" r:id="rId39"/>
    <p:sldId id="343" r:id="rId40"/>
    <p:sldId id="346" r:id="rId41"/>
    <p:sldId id="361" r:id="rId42"/>
    <p:sldId id="362" r:id="rId43"/>
    <p:sldId id="373" r:id="rId44"/>
    <p:sldId id="363" r:id="rId45"/>
    <p:sldId id="393" r:id="rId46"/>
    <p:sldId id="364" r:id="rId47"/>
    <p:sldId id="366" r:id="rId48"/>
    <p:sldId id="376" r:id="rId49"/>
    <p:sldId id="377" r:id="rId50"/>
    <p:sldId id="378" r:id="rId51"/>
    <p:sldId id="394" r:id="rId52"/>
    <p:sldId id="367" r:id="rId53"/>
    <p:sldId id="380" r:id="rId54"/>
    <p:sldId id="381" r:id="rId55"/>
    <p:sldId id="368" r:id="rId56"/>
    <p:sldId id="382" r:id="rId57"/>
    <p:sldId id="383" r:id="rId58"/>
    <p:sldId id="384" r:id="rId59"/>
    <p:sldId id="370" r:id="rId60"/>
    <p:sldId id="371" r:id="rId61"/>
    <p:sldId id="372" r:id="rId62"/>
    <p:sldId id="385" r:id="rId63"/>
    <p:sldId id="395" r:id="rId64"/>
    <p:sldId id="396" r:id="rId65"/>
    <p:sldId id="397" r:id="rId66"/>
    <p:sldId id="293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C9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>
      <p:cViewPr varScale="1">
        <p:scale>
          <a:sx n="63" d="100"/>
          <a:sy n="63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0955F-C1ED-4CFA-A2C5-C9A5BA89363D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D7DCF-26A6-4E64-87F9-71A437C26A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22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da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D7DCF-26A6-4E64-87F9-71A437C26AD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398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D7DCF-26A6-4E64-87F9-71A437C26AD1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176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F98A514C-B736-476E-B3D4-9630280AF8F2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组合 15">
            <a:extLst>
              <a:ext uri="{FF2B5EF4-FFF2-40B4-BE49-F238E27FC236}">
                <a16:creationId xmlns:a16="http://schemas.microsoft.com/office/drawing/2014/main" id="{F47E884E-9FEC-46BA-8CE0-792FAA2C3ED2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任意多边形 16">
              <a:extLst>
                <a:ext uri="{FF2B5EF4-FFF2-40B4-BE49-F238E27FC236}">
                  <a16:creationId xmlns:a16="http://schemas.microsoft.com/office/drawing/2014/main" id="{8C252716-75DF-465E-BA90-14236F91F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ea typeface="宋体" charset="-122"/>
              </a:endParaRPr>
            </a:p>
          </p:txBody>
        </p:sp>
        <p:sp>
          <p:nvSpPr>
            <p:cNvPr id="7" name="任意多边形 18">
              <a:extLst>
                <a:ext uri="{FF2B5EF4-FFF2-40B4-BE49-F238E27FC236}">
                  <a16:creationId xmlns:a16="http://schemas.microsoft.com/office/drawing/2014/main" id="{0E9EA207-AD4F-4F56-9FAE-C7A7884FE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任意多边形 19">
              <a:extLst>
                <a:ext uri="{FF2B5EF4-FFF2-40B4-BE49-F238E27FC236}">
                  <a16:creationId xmlns:a16="http://schemas.microsoft.com/office/drawing/2014/main" id="{20332EE4-FB8E-49B4-833A-BEE24B5F5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1B6F2892-E857-43B3-BE94-D48A8FAF9B2B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11" name="日期占位符 29">
            <a:extLst>
              <a:ext uri="{FF2B5EF4-FFF2-40B4-BE49-F238E27FC236}">
                <a16:creationId xmlns:a16="http://schemas.microsoft.com/office/drawing/2014/main" id="{FD84993F-A35F-452A-9EAD-A2F672D38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页脚占位符 18">
            <a:extLst>
              <a:ext uri="{FF2B5EF4-FFF2-40B4-BE49-F238E27FC236}">
                <a16:creationId xmlns:a16="http://schemas.microsoft.com/office/drawing/2014/main" id="{FE29D812-9D76-4410-9E85-6D7FAA82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26">
            <a:extLst>
              <a:ext uri="{FF2B5EF4-FFF2-40B4-BE49-F238E27FC236}">
                <a16:creationId xmlns:a16="http://schemas.microsoft.com/office/drawing/2014/main" id="{21775D9C-5370-4884-8F70-19C454727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6A599AC-7AA1-4AD9-B44D-4BFB3E2916B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368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日期占位符 9">
            <a:extLst>
              <a:ext uri="{FF2B5EF4-FFF2-40B4-BE49-F238E27FC236}">
                <a16:creationId xmlns:a16="http://schemas.microsoft.com/office/drawing/2014/main" id="{9F854BD4-D71B-44D5-9367-4743178B9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>
            <a:extLst>
              <a:ext uri="{FF2B5EF4-FFF2-40B4-BE49-F238E27FC236}">
                <a16:creationId xmlns:a16="http://schemas.microsoft.com/office/drawing/2014/main" id="{8B6942A8-1D5F-4305-9630-F9415B87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>
            <a:extLst>
              <a:ext uri="{FF2B5EF4-FFF2-40B4-BE49-F238E27FC236}">
                <a16:creationId xmlns:a16="http://schemas.microsoft.com/office/drawing/2014/main" id="{13386048-DB3F-4242-B839-C9CFB6DAD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B08FF-6823-44A0-B236-2684CE92601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F6F8134-6A87-4654-8687-621B5F2EB0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0"/>
            <a:ext cx="1371600" cy="137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10">
            <a:extLst>
              <a:ext uri="{FF2B5EF4-FFF2-40B4-BE49-F238E27FC236}">
                <a16:creationId xmlns:a16="http://schemas.microsoft.com/office/drawing/2014/main" id="{EC77A0DA-A759-4B07-8A1C-061A9D002513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燕尾形 15">
            <a:extLst>
              <a:ext uri="{FF2B5EF4-FFF2-40B4-BE49-F238E27FC236}">
                <a16:creationId xmlns:a16="http://schemas.microsoft.com/office/drawing/2014/main" id="{36E9B5DC-3FEF-4660-A15E-7D2B75CE49E1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B3D4969-46AD-45AC-95C0-AD429AAB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A8492811-33B5-498C-89BB-C528E418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6DD4B04B-581E-4A8D-A387-AB4CC10B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F9CC4-54D0-4A6D-A7AA-7360BF2F7B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4285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99CD9C-6AC3-49C9-B562-CDFA653D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FB823C-EBAF-49C7-845D-0DB91F901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03A945-8108-4557-93E9-EB2E4FF90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8F734-8D4A-4F59-8AA3-3E02B4CE9C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52133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9072B60-6882-417E-ACF9-9C8666D31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E70D4D4-4D07-4EB6-A8D2-A081EA19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CCA825F-F131-4F9E-9423-6E27FA3C9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C7E57-7CA8-4740-8BB7-18DA71574C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6446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AF0F4AB-DE5B-4002-926D-8650FBC1B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478929-E33B-47F4-B34C-6FF603490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6A7DD3F-8EC5-45A1-82F7-B13573C0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8E622-481C-4575-B47C-4510157210C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1578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>
            <a:extLst>
              <a:ext uri="{FF2B5EF4-FFF2-40B4-BE49-F238E27FC236}">
                <a16:creationId xmlns:a16="http://schemas.microsoft.com/office/drawing/2014/main" id="{7C335011-0391-442D-A31C-E057C80F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1">
            <a:extLst>
              <a:ext uri="{FF2B5EF4-FFF2-40B4-BE49-F238E27FC236}">
                <a16:creationId xmlns:a16="http://schemas.microsoft.com/office/drawing/2014/main" id="{AC9B7254-FB52-44DA-9976-D00324554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>
            <a:extLst>
              <a:ext uri="{FF2B5EF4-FFF2-40B4-BE49-F238E27FC236}">
                <a16:creationId xmlns:a16="http://schemas.microsoft.com/office/drawing/2014/main" id="{6A63FC4B-6497-4C25-8DF5-25D41216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F105F-B0C2-4770-9655-E004DC8C10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9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6C2286-A213-4BB2-BC7B-090E4DD7A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F409B9-AABC-40D9-B6B8-78E2D7C3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44A7DF-01C2-4924-9AA5-21606229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40F8-5470-4959-84B1-77217BAB48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2586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10">
            <a:extLst>
              <a:ext uri="{FF2B5EF4-FFF2-40B4-BE49-F238E27FC236}">
                <a16:creationId xmlns:a16="http://schemas.microsoft.com/office/drawing/2014/main" id="{DE38C6F2-BD31-4BB8-A77A-898A6A820BBB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宋体" charset="-122"/>
            </a:endParaRPr>
          </a:p>
        </p:txBody>
      </p:sp>
      <p:sp>
        <p:nvSpPr>
          <p:cNvPr id="6" name="任意多边形 15">
            <a:extLst>
              <a:ext uri="{FF2B5EF4-FFF2-40B4-BE49-F238E27FC236}">
                <a16:creationId xmlns:a16="http://schemas.microsoft.com/office/drawing/2014/main" id="{B9C2E929-BDBF-4D78-8859-BCEBAF64ECD9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0E8DD0F9-4B6C-4A15-A1ED-09E6FD5FE4AE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53BDB92-746B-43C9-BE66-36E5C8B1CD6D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燕尾形 19">
            <a:extLst>
              <a:ext uri="{FF2B5EF4-FFF2-40B4-BE49-F238E27FC236}">
                <a16:creationId xmlns:a16="http://schemas.microsoft.com/office/drawing/2014/main" id="{7011AA48-F1CE-4046-912B-75776A7F9D51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燕尾形 20">
            <a:extLst>
              <a:ext uri="{FF2B5EF4-FFF2-40B4-BE49-F238E27FC236}">
                <a16:creationId xmlns:a16="http://schemas.microsoft.com/office/drawing/2014/main" id="{2BB44A58-195B-4CD4-9D7F-C38F7360C5C1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1" name="日期占位符 4">
            <a:extLst>
              <a:ext uri="{FF2B5EF4-FFF2-40B4-BE49-F238E27FC236}">
                <a16:creationId xmlns:a16="http://schemas.microsoft.com/office/drawing/2014/main" id="{39EEFE06-395B-4D90-9ED0-ECCE0F422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页脚占位符 5">
            <a:extLst>
              <a:ext uri="{FF2B5EF4-FFF2-40B4-BE49-F238E27FC236}">
                <a16:creationId xmlns:a16="http://schemas.microsoft.com/office/drawing/2014/main" id="{E01BFD2D-A239-4073-9DF0-778354193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6">
            <a:extLst>
              <a:ext uri="{FF2B5EF4-FFF2-40B4-BE49-F238E27FC236}">
                <a16:creationId xmlns:a16="http://schemas.microsoft.com/office/drawing/2014/main" id="{E6EA43A1-E7EE-498B-AC0D-2902379C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4C968-57BB-4E91-950E-C25293E343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100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>
            <a:extLst>
              <a:ext uri="{FF2B5EF4-FFF2-40B4-BE49-F238E27FC236}">
                <a16:creationId xmlns:a16="http://schemas.microsoft.com/office/drawing/2014/main" id="{35665DA9-7F31-49FB-8761-9F613506A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>
            <a:extLst>
              <a:ext uri="{FF2B5EF4-FFF2-40B4-BE49-F238E27FC236}">
                <a16:creationId xmlns:a16="http://schemas.microsoft.com/office/drawing/2014/main" id="{FBBB6145-5754-4323-A8A5-AAFDA1C24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>
            <a:extLst>
              <a:ext uri="{FF2B5EF4-FFF2-40B4-BE49-F238E27FC236}">
                <a16:creationId xmlns:a16="http://schemas.microsoft.com/office/drawing/2014/main" id="{B20E138E-A114-41D1-8E37-30E116251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AF374-7158-4078-AFF5-695831CA3B2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839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>
            <a:extLst>
              <a:ext uri="{FF2B5EF4-FFF2-40B4-BE49-F238E27FC236}">
                <a16:creationId xmlns:a16="http://schemas.microsoft.com/office/drawing/2014/main" id="{D97B528C-E98E-4D99-ADA7-AAC541907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>
            <a:extLst>
              <a:ext uri="{FF2B5EF4-FFF2-40B4-BE49-F238E27FC236}">
                <a16:creationId xmlns:a16="http://schemas.microsoft.com/office/drawing/2014/main" id="{DCA1C84E-FC5F-4DF9-8A4D-58DB17737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>
            <a:extLst>
              <a:ext uri="{FF2B5EF4-FFF2-40B4-BE49-F238E27FC236}">
                <a16:creationId xmlns:a16="http://schemas.microsoft.com/office/drawing/2014/main" id="{EE723B36-43C1-4F46-A6A0-A418832A2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0ACF7-8193-447F-B772-FC11B09B047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181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F0EA42A2-A26C-428E-9EF2-B1101165973A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宋体" charset="-122"/>
            </a:endParaRPr>
          </a:p>
        </p:txBody>
      </p:sp>
      <p:sp>
        <p:nvSpPr>
          <p:cNvPr id="1027" name="任意多边形 11">
            <a:extLst>
              <a:ext uri="{FF2B5EF4-FFF2-40B4-BE49-F238E27FC236}">
                <a16:creationId xmlns:a16="http://schemas.microsoft.com/office/drawing/2014/main" id="{B35F9BF2-E5B1-4DBB-B05D-1543A0A1D136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id="{D9246BA2-29A6-4AA0-9D19-AD9AFB228CF1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4B928D4-0D8B-4ABE-B13C-75BFB79750EE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>
            <a:extLst>
              <a:ext uri="{FF2B5EF4-FFF2-40B4-BE49-F238E27FC236}">
                <a16:creationId xmlns:a16="http://schemas.microsoft.com/office/drawing/2014/main" id="{7CB13485-04DB-476D-A6B9-50E6203BF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33" name="文本占位符 29">
            <a:extLst>
              <a:ext uri="{FF2B5EF4-FFF2-40B4-BE49-F238E27FC236}">
                <a16:creationId xmlns:a16="http://schemas.microsoft.com/office/drawing/2014/main" id="{F61762D9-AA36-4C3F-B53D-E9AFADF8F0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E91BA055-9AFE-4020-A4CB-C36317544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页脚占位符 21">
            <a:extLst>
              <a:ext uri="{FF2B5EF4-FFF2-40B4-BE49-F238E27FC236}">
                <a16:creationId xmlns:a16="http://schemas.microsoft.com/office/drawing/2014/main" id="{65660115-1746-4959-9B25-31A388A74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>
            <a:extLst>
              <a:ext uri="{FF2B5EF4-FFF2-40B4-BE49-F238E27FC236}">
                <a16:creationId xmlns:a16="http://schemas.microsoft.com/office/drawing/2014/main" id="{78394A5C-C0A3-450C-A5F9-A0183BC75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823B012E-05B1-4D88-9569-FB9E1ED6ABD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9" r:id="rId2"/>
    <p:sldLayoutId id="2147483804" r:id="rId3"/>
    <p:sldLayoutId id="2147483805" r:id="rId4"/>
    <p:sldLayoutId id="2147483806" r:id="rId5"/>
    <p:sldLayoutId id="2147483807" r:id="rId6"/>
    <p:sldLayoutId id="2147483800" r:id="rId7"/>
    <p:sldLayoutId id="2147483808" r:id="rId8"/>
    <p:sldLayoutId id="2147483809" r:id="rId9"/>
    <p:sldLayoutId id="2147483801" r:id="rId10"/>
    <p:sldLayoutId id="21474838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82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82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82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82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>
            <a:extLst>
              <a:ext uri="{FF2B5EF4-FFF2-40B4-BE49-F238E27FC236}">
                <a16:creationId xmlns:a16="http://schemas.microsoft.com/office/drawing/2014/main" id="{EC2F9C0E-5B66-4BD6-913B-36C380574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>
                <a:ea typeface="宋体" charset="-122"/>
              </a:rPr>
              <a:t>浮力综合复习</a:t>
            </a:r>
          </a:p>
        </p:txBody>
      </p:sp>
      <p:sp>
        <p:nvSpPr>
          <p:cNvPr id="9219" name="副标题 2">
            <a:extLst>
              <a:ext uri="{FF2B5EF4-FFF2-40B4-BE49-F238E27FC236}">
                <a16:creationId xmlns:a16="http://schemas.microsoft.com/office/drawing/2014/main" id="{7C99A9D3-49A9-4A70-90CA-C0A7C09A9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zh-CN" altLang="en-US">
                <a:ea typeface="宋体" panose="02010600030101010101" pitchFamily="2" charset="-122"/>
              </a:rPr>
              <a:t>天津市实验中学  胡皓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3A352772-59D3-449D-8449-339E9B359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795403"/>
              </p:ext>
            </p:extLst>
          </p:nvPr>
        </p:nvGraphicFramePr>
        <p:xfrm>
          <a:off x="5080" y="1447801"/>
          <a:ext cx="9138920" cy="3322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7784">
                  <a:extLst>
                    <a:ext uri="{9D8B030D-6E8A-4147-A177-3AD203B41FA5}">
                      <a16:colId xmlns:a16="http://schemas.microsoft.com/office/drawing/2014/main" val="2567037521"/>
                    </a:ext>
                  </a:extLst>
                </a:gridCol>
                <a:gridCol w="1827784">
                  <a:extLst>
                    <a:ext uri="{9D8B030D-6E8A-4147-A177-3AD203B41FA5}">
                      <a16:colId xmlns:a16="http://schemas.microsoft.com/office/drawing/2014/main" val="3708567449"/>
                    </a:ext>
                  </a:extLst>
                </a:gridCol>
                <a:gridCol w="1827784">
                  <a:extLst>
                    <a:ext uri="{9D8B030D-6E8A-4147-A177-3AD203B41FA5}">
                      <a16:colId xmlns:a16="http://schemas.microsoft.com/office/drawing/2014/main" val="1238687107"/>
                    </a:ext>
                  </a:extLst>
                </a:gridCol>
                <a:gridCol w="1827784">
                  <a:extLst>
                    <a:ext uri="{9D8B030D-6E8A-4147-A177-3AD203B41FA5}">
                      <a16:colId xmlns:a16="http://schemas.microsoft.com/office/drawing/2014/main" val="2673110443"/>
                    </a:ext>
                  </a:extLst>
                </a:gridCol>
                <a:gridCol w="1827784">
                  <a:extLst>
                    <a:ext uri="{9D8B030D-6E8A-4147-A177-3AD203B41FA5}">
                      <a16:colId xmlns:a16="http://schemas.microsoft.com/office/drawing/2014/main" val="144510835"/>
                    </a:ext>
                  </a:extLst>
                </a:gridCol>
              </a:tblGrid>
              <a:tr h="10204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2015</a:t>
                      </a: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2016</a:t>
                      </a: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2017</a:t>
                      </a: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2018</a:t>
                      </a: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2019</a:t>
                      </a: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846209"/>
                  </a:ext>
                </a:extLst>
              </a:tr>
              <a:tr h="120212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压轴题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压轴题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压轴题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多选</a:t>
                      </a:r>
                      <a:endParaRPr lang="en-US" altLang="zh-CN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设计实验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多选</a:t>
                      </a:r>
                      <a:endParaRPr lang="en-US" altLang="zh-CN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填空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3384295"/>
                  </a:ext>
                </a:extLst>
              </a:tr>
              <a:tr h="1100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1201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287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86A6020-5762-4C9F-A37C-B1BC53926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200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基本概念和规律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方法梳理，加强归纳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由易到难，循序渐进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09537" indent="0">
              <a:lnSpc>
                <a:spcPct val="150000"/>
              </a:lnSpc>
              <a:buNone/>
            </a:pP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1EA6FFD-91FD-4F89-A08B-0E6EEA055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浮力复习建议</a:t>
            </a:r>
          </a:p>
        </p:txBody>
      </p:sp>
    </p:spTree>
    <p:extLst>
      <p:ext uri="{BB962C8B-B14F-4D97-AF65-F5344CB8AC3E}">
        <p14:creationId xmlns:p14="http://schemas.microsoft.com/office/powerpoint/2010/main" val="2990549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71BDC83-D8BF-46D9-B432-AEAFA1B4F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000" dirty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温故知新</a:t>
            </a:r>
            <a:endParaRPr lang="en-US" altLang="zh-CN" sz="4000" dirty="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典型例题分析</a:t>
            </a: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浮力综合计算</a:t>
            </a:r>
          </a:p>
        </p:txBody>
      </p:sp>
    </p:spTree>
    <p:extLst>
      <p:ext uri="{BB962C8B-B14F-4D97-AF65-F5344CB8AC3E}">
        <p14:creationId xmlns:p14="http://schemas.microsoft.com/office/powerpoint/2010/main" val="195796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7299981-4C96-4EE9-882A-F88EB1083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浮力的产生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阿基米德原理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物体的浮沉条件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浮力的应用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EB874E8-4CFB-49CF-BB2B-0A16B34C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温故知新</a:t>
            </a:r>
          </a:p>
        </p:txBody>
      </p:sp>
    </p:spTree>
    <p:extLst>
      <p:ext uri="{BB962C8B-B14F-4D97-AF65-F5344CB8AC3E}">
        <p14:creationId xmlns:p14="http://schemas.microsoft.com/office/powerpoint/2010/main" val="56882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>
            <a:extLst>
              <a:ext uri="{FF2B5EF4-FFF2-40B4-BE49-F238E27FC236}">
                <a16:creationId xmlns:a16="http://schemas.microsoft.com/office/drawing/2014/main" id="{BB1135E0-5558-4359-8F99-0E091B7ED200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435225"/>
            <a:ext cx="3060700" cy="3379788"/>
            <a:chOff x="0" y="0"/>
            <a:chExt cx="1928" cy="2129"/>
          </a:xfrm>
        </p:grpSpPr>
        <p:sp>
          <p:nvSpPr>
            <p:cNvPr id="10243" name="Rectangle 3">
              <a:extLst>
                <a:ext uri="{FF2B5EF4-FFF2-40B4-BE49-F238E27FC236}">
                  <a16:creationId xmlns:a16="http://schemas.microsoft.com/office/drawing/2014/main" id="{ADF89CEC-D0EA-4347-985E-03B2A94B9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29"/>
              <a:ext cx="1928" cy="1900"/>
            </a:xfrm>
            <a:prstGeom prst="rect">
              <a:avLst/>
            </a:prstGeom>
            <a:solidFill>
              <a:srgbClr val="A7FFFF">
                <a:alpha val="64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0244" name="Group 4">
              <a:extLst>
                <a:ext uri="{FF2B5EF4-FFF2-40B4-BE49-F238E27FC236}">
                  <a16:creationId xmlns:a16="http://schemas.microsoft.com/office/drawing/2014/main" id="{DE637BCC-2B1B-44DD-816A-46944B2790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8" cy="2129"/>
              <a:chOff x="0" y="0"/>
              <a:chExt cx="1928" cy="2129"/>
            </a:xfrm>
          </p:grpSpPr>
          <p:sp>
            <p:nvSpPr>
              <p:cNvPr id="10245" name="Line 5">
                <a:extLst>
                  <a:ext uri="{FF2B5EF4-FFF2-40B4-BE49-F238E27FC236}">
                    <a16:creationId xmlns:a16="http://schemas.microsoft.com/office/drawing/2014/main" id="{47D8DAD8-9CF9-4990-A0D1-31EFFF9B5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28"/>
                <a:ext cx="0" cy="2101"/>
              </a:xfrm>
              <a:prstGeom prst="line">
                <a:avLst/>
              </a:prstGeom>
              <a:noFill/>
              <a:ln w="28575" cmpd="sng">
                <a:solidFill>
                  <a:srgbClr val="33CC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46" name="Line 6">
                <a:extLst>
                  <a:ext uri="{FF2B5EF4-FFF2-40B4-BE49-F238E27FC236}">
                    <a16:creationId xmlns:a16="http://schemas.microsoft.com/office/drawing/2014/main" id="{0B7009AA-597C-4C90-B54D-4D569AD513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" y="2129"/>
                <a:ext cx="1920" cy="0"/>
              </a:xfrm>
              <a:prstGeom prst="line">
                <a:avLst/>
              </a:prstGeom>
              <a:noFill/>
              <a:ln w="28575" cmpd="sng">
                <a:solidFill>
                  <a:srgbClr val="33CC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47" name="Line 7">
                <a:extLst>
                  <a:ext uri="{FF2B5EF4-FFF2-40B4-BE49-F238E27FC236}">
                    <a16:creationId xmlns:a16="http://schemas.microsoft.com/office/drawing/2014/main" id="{07E6006F-69A3-4DB1-A737-E842FFEBD3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28" y="0"/>
                <a:ext cx="0" cy="2129"/>
              </a:xfrm>
              <a:prstGeom prst="line">
                <a:avLst/>
              </a:prstGeom>
              <a:noFill/>
              <a:ln w="28575" cmpd="sng">
                <a:solidFill>
                  <a:srgbClr val="33CC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0248" name="Rectangle 8">
            <a:extLst>
              <a:ext uri="{FF2B5EF4-FFF2-40B4-BE49-F238E27FC236}">
                <a16:creationId xmlns:a16="http://schemas.microsoft.com/office/drawing/2014/main" id="{A7C22AA6-51FC-4105-8C6E-93E56AB30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886200"/>
            <a:ext cx="1223963" cy="1152525"/>
          </a:xfrm>
          <a:prstGeom prst="rect">
            <a:avLst/>
          </a:prstGeom>
          <a:solidFill>
            <a:schemeClr val="accent1"/>
          </a:solidFill>
          <a:ln w="9525" cmpd="sng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Wirefram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zh-CN" altLang="en-US"/>
          </a:p>
        </p:txBody>
      </p:sp>
      <p:sp>
        <p:nvSpPr>
          <p:cNvPr id="10249" name="Line 9">
            <a:extLst>
              <a:ext uri="{FF2B5EF4-FFF2-40B4-BE49-F238E27FC236}">
                <a16:creationId xmlns:a16="http://schemas.microsoft.com/office/drawing/2014/main" id="{C1C859F3-6456-46BB-B497-7944E1DFEB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897438"/>
            <a:ext cx="3048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0" name="Line 10">
            <a:extLst>
              <a:ext uri="{FF2B5EF4-FFF2-40B4-BE49-F238E27FC236}">
                <a16:creationId xmlns:a16="http://schemas.microsoft.com/office/drawing/2014/main" id="{1102AF28-371B-44E2-913B-18F129D1DB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0938" y="4329113"/>
            <a:ext cx="623887" cy="9525"/>
          </a:xfrm>
          <a:prstGeom prst="line">
            <a:avLst/>
          </a:prstGeom>
          <a:noFill/>
          <a:ln w="25400" cmpd="sng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1" name="Line 11">
            <a:extLst>
              <a:ext uri="{FF2B5EF4-FFF2-40B4-BE49-F238E27FC236}">
                <a16:creationId xmlns:a16="http://schemas.microsoft.com/office/drawing/2014/main" id="{A2F5CB5B-CE85-4EA7-AACB-0C6DCBC2BD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33700" y="4343400"/>
            <a:ext cx="647700" cy="0"/>
          </a:xfrm>
          <a:prstGeom prst="line">
            <a:avLst/>
          </a:prstGeom>
          <a:noFill/>
          <a:ln w="25400" cmpd="sng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2" name="Text Box 12">
            <a:extLst>
              <a:ext uri="{FF2B5EF4-FFF2-40B4-BE49-F238E27FC236}">
                <a16:creationId xmlns:a16="http://schemas.microsoft.com/office/drawing/2014/main" id="{8AF4EA52-20F8-40D6-A546-8E65DD6F1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219200"/>
            <a:ext cx="3276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/>
              <a:t>侧面所受压力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ea typeface="楷体_GB2312" pitchFamily="1" charset="-122"/>
              </a:rPr>
              <a:t>   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合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ED4CD357-7248-45C3-8518-C52E94BDC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0" y="1223963"/>
            <a:ext cx="3151188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1338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边长为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的立方体位于水面下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h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深处</a:t>
            </a:r>
          </a:p>
        </p:txBody>
      </p:sp>
      <p:sp>
        <p:nvSpPr>
          <p:cNvPr id="10254" name="Text Box 14">
            <a:extLst>
              <a:ext uri="{FF2B5EF4-FFF2-40B4-BE49-F238E27FC236}">
                <a16:creationId xmlns:a16="http://schemas.microsoft.com/office/drawing/2014/main" id="{F7FF2053-3BA4-4F42-8E10-3FE763729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438400"/>
            <a:ext cx="41227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上、下两面所受压力</a:t>
            </a:r>
          </a:p>
        </p:txBody>
      </p:sp>
      <p:sp>
        <p:nvSpPr>
          <p:cNvPr id="10255" name="Text Box 15">
            <a:extLst>
              <a:ext uri="{FF2B5EF4-FFF2-40B4-BE49-F238E27FC236}">
                <a16:creationId xmlns:a16="http://schemas.microsoft.com/office/drawing/2014/main" id="{867D570B-B701-4D31-9B64-13E47E680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963" y="3983017"/>
            <a:ext cx="33797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向上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向下</a:t>
            </a:r>
          </a:p>
        </p:txBody>
      </p:sp>
      <p:grpSp>
        <p:nvGrpSpPr>
          <p:cNvPr id="10256" name="Group 16">
            <a:extLst>
              <a:ext uri="{FF2B5EF4-FFF2-40B4-BE49-F238E27FC236}">
                <a16:creationId xmlns:a16="http://schemas.microsoft.com/office/drawing/2014/main" id="{2DD6BAAE-956C-4A36-98BD-FEB23F16AF89}"/>
              </a:ext>
            </a:extLst>
          </p:cNvPr>
          <p:cNvGrpSpPr>
            <a:grpSpLocks/>
          </p:cNvGrpSpPr>
          <p:nvPr/>
        </p:nvGrpSpPr>
        <p:grpSpPr bwMode="auto">
          <a:xfrm>
            <a:off x="2141538" y="2889250"/>
            <a:ext cx="990600" cy="936625"/>
            <a:chOff x="0" y="0"/>
            <a:chExt cx="624" cy="590"/>
          </a:xfrm>
        </p:grpSpPr>
        <p:sp>
          <p:nvSpPr>
            <p:cNvPr id="10257" name="Line 17">
              <a:extLst>
                <a:ext uri="{FF2B5EF4-FFF2-40B4-BE49-F238E27FC236}">
                  <a16:creationId xmlns:a16="http://schemas.microsoft.com/office/drawing/2014/main" id="{0BB28846-4650-4CB1-9AE1-52AA470A2A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" y="340"/>
              <a:ext cx="0" cy="250"/>
            </a:xfrm>
            <a:prstGeom prst="line">
              <a:avLst/>
            </a:prstGeom>
            <a:noFill/>
            <a:ln w="25400" cmpd="sng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8" name="Text Box 18">
              <a:extLst>
                <a:ext uri="{FF2B5EF4-FFF2-40B4-BE49-F238E27FC236}">
                  <a16:creationId xmlns:a16="http://schemas.microsoft.com/office/drawing/2014/main" id="{7ABAEB42-8076-47ED-A8C6-F34E18477D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6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向下</a:t>
              </a:r>
            </a:p>
          </p:txBody>
        </p:sp>
      </p:grpSp>
      <p:grpSp>
        <p:nvGrpSpPr>
          <p:cNvPr id="10259" name="Group 19">
            <a:extLst>
              <a:ext uri="{FF2B5EF4-FFF2-40B4-BE49-F238E27FC236}">
                <a16:creationId xmlns:a16="http://schemas.microsoft.com/office/drawing/2014/main" id="{0D2207A2-2CA6-4002-AE6E-5D6CCBE44CB4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4927600"/>
            <a:ext cx="1033463" cy="1008063"/>
            <a:chOff x="0" y="0"/>
            <a:chExt cx="651" cy="635"/>
          </a:xfrm>
        </p:grpSpPr>
        <p:sp>
          <p:nvSpPr>
            <p:cNvPr id="10260" name="Line 20">
              <a:extLst>
                <a:ext uri="{FF2B5EF4-FFF2-40B4-BE49-F238E27FC236}">
                  <a16:creationId xmlns:a16="http://schemas.microsoft.com/office/drawing/2014/main" id="{74C465D2-1CE7-48EE-958D-AE2404DFD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0"/>
              <a:ext cx="0" cy="635"/>
            </a:xfrm>
            <a:prstGeom prst="line">
              <a:avLst/>
            </a:prstGeom>
            <a:noFill/>
            <a:ln w="25400" cmpd="sng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1" name="Text Box 21">
              <a:extLst>
                <a:ext uri="{FF2B5EF4-FFF2-40B4-BE49-F238E27FC236}">
                  <a16:creationId xmlns:a16="http://schemas.microsoft.com/office/drawing/2014/main" id="{38A9F950-CC89-46FC-AF3C-7451E02A5F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" y="232"/>
              <a:ext cx="6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向上</a:t>
              </a:r>
            </a:p>
          </p:txBody>
        </p:sp>
      </p:grpSp>
      <p:sp>
        <p:nvSpPr>
          <p:cNvPr id="10263" name="AutoShape 23">
            <a:extLst>
              <a:ext uri="{FF2B5EF4-FFF2-40B4-BE49-F238E27FC236}">
                <a16:creationId xmlns:a16="http://schemas.microsoft.com/office/drawing/2014/main" id="{A34228A7-6A44-44AC-8B28-755E4FD2E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6813" y="5275263"/>
            <a:ext cx="4032250" cy="1081087"/>
          </a:xfrm>
          <a:prstGeom prst="cloudCallout">
            <a:avLst>
              <a:gd name="adj1" fmla="val -86144"/>
              <a:gd name="adj2" fmla="val -124009"/>
            </a:avLst>
          </a:prstGeom>
          <a:solidFill>
            <a:srgbClr val="FFFF99"/>
          </a:solidFill>
          <a:ln w="19050" cmpd="sng">
            <a:solidFill>
              <a:srgbClr val="FF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rgbClr val="CC0000"/>
                </a:solidFill>
                <a:ea typeface="宋体" panose="02010600030101010101" pitchFamily="2" charset="-122"/>
              </a:rPr>
              <a:t>浮力是液体对物体的压力的合力</a:t>
            </a:r>
          </a:p>
        </p:txBody>
      </p:sp>
      <p:grpSp>
        <p:nvGrpSpPr>
          <p:cNvPr id="10264" name="Group 24">
            <a:extLst>
              <a:ext uri="{FF2B5EF4-FFF2-40B4-BE49-F238E27FC236}">
                <a16:creationId xmlns:a16="http://schemas.microsoft.com/office/drawing/2014/main" id="{99E27BBC-3104-44C8-A9C9-570DA44079AF}"/>
              </a:ext>
            </a:extLst>
          </p:cNvPr>
          <p:cNvGrpSpPr>
            <a:grpSpLocks/>
          </p:cNvGrpSpPr>
          <p:nvPr/>
        </p:nvGrpSpPr>
        <p:grpSpPr bwMode="auto">
          <a:xfrm>
            <a:off x="2906713" y="2843213"/>
            <a:ext cx="1079500" cy="2206625"/>
            <a:chOff x="0" y="0"/>
            <a:chExt cx="680" cy="1390"/>
          </a:xfrm>
        </p:grpSpPr>
        <p:grpSp>
          <p:nvGrpSpPr>
            <p:cNvPr id="10265" name="Group 25">
              <a:extLst>
                <a:ext uri="{FF2B5EF4-FFF2-40B4-BE49-F238E27FC236}">
                  <a16:creationId xmlns:a16="http://schemas.microsoft.com/office/drawing/2014/main" id="{3F09EDB7-94D7-4B1D-A541-8BDBEBA386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680" cy="1390"/>
              <a:chOff x="0" y="0"/>
              <a:chExt cx="680" cy="1390"/>
            </a:xfrm>
          </p:grpSpPr>
          <p:sp>
            <p:nvSpPr>
              <p:cNvPr id="10266" name="Line 26">
                <a:extLst>
                  <a:ext uri="{FF2B5EF4-FFF2-40B4-BE49-F238E27FC236}">
                    <a16:creationId xmlns:a16="http://schemas.microsoft.com/office/drawing/2014/main" id="{8EBE5AEF-4EE0-4D55-B54A-74E2998C71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652"/>
                <a:ext cx="680" cy="0"/>
              </a:xfrm>
              <a:prstGeom prst="line">
                <a:avLst/>
              </a:prstGeom>
              <a:noFill/>
              <a:ln w="19050" cmpd="sng">
                <a:solidFill>
                  <a:srgbClr val="0000CC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67" name="Line 27">
                <a:extLst>
                  <a:ext uri="{FF2B5EF4-FFF2-40B4-BE49-F238E27FC236}">
                    <a16:creationId xmlns:a16="http://schemas.microsoft.com/office/drawing/2014/main" id="{3026A885-FBF6-4843-BD41-166A25D97A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652"/>
                <a:ext cx="0" cy="737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68" name="Line 28">
                <a:extLst>
                  <a:ext uri="{FF2B5EF4-FFF2-40B4-BE49-F238E27FC236}">
                    <a16:creationId xmlns:a16="http://schemas.microsoft.com/office/drawing/2014/main" id="{A5DB0AC5-FA5C-4429-9900-54C0D2AB5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1390"/>
                <a:ext cx="624" cy="0"/>
              </a:xfrm>
              <a:prstGeom prst="line">
                <a:avLst/>
              </a:prstGeom>
              <a:noFill/>
              <a:ln w="19050" cmpd="sng">
                <a:solidFill>
                  <a:srgbClr val="0000CC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10269" name="Group 29">
                <a:extLst>
                  <a:ext uri="{FF2B5EF4-FFF2-40B4-BE49-F238E27FC236}">
                    <a16:creationId xmlns:a16="http://schemas.microsoft.com/office/drawing/2014/main" id="{C6B85736-DB15-4DC9-864A-3EC6B0BE25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" y="0"/>
                <a:ext cx="164" cy="596"/>
                <a:chOff x="0" y="0"/>
                <a:chExt cx="164" cy="539"/>
              </a:xfrm>
            </p:grpSpPr>
            <p:sp>
              <p:nvSpPr>
                <p:cNvPr id="10270" name="Line 30">
                  <a:extLst>
                    <a:ext uri="{FF2B5EF4-FFF2-40B4-BE49-F238E27FC236}">
                      <a16:creationId xmlns:a16="http://schemas.microsoft.com/office/drawing/2014/main" id="{6549C831-6FFD-4004-92D5-7D44D9F510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5" y="0"/>
                  <a:ext cx="0" cy="539"/>
                </a:xfrm>
                <a:prstGeom prst="line">
                  <a:avLst/>
                </a:prstGeom>
                <a:noFill/>
                <a:ln w="19050" cmpd="sng">
                  <a:solidFill>
                    <a:schemeClr val="tx1"/>
                  </a:solidFill>
                  <a:round/>
                  <a:headEnd type="triangle" w="med" len="lg"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271" name="Text Box 31">
                  <a:extLst>
                    <a:ext uri="{FF2B5EF4-FFF2-40B4-BE49-F238E27FC236}">
                      <a16:creationId xmlns:a16="http://schemas.microsoft.com/office/drawing/2014/main" id="{1556AD6A-AA12-4822-A7AC-93CC5B6A8CE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0" y="142"/>
                  <a:ext cx="164" cy="243"/>
                </a:xfrm>
                <a:prstGeom prst="rect">
                  <a:avLst/>
                </a:prstGeom>
                <a:solidFill>
                  <a:srgbClr val="C5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8000" tIns="0" rIns="18000" bIns="0">
                  <a:spAutoFit/>
                </a:bodyPr>
                <a:lstStyle>
                  <a:lvl1pPr marL="342900" indent="-342900" algn="l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2800" b="1" i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h</a:t>
                  </a:r>
                </a:p>
              </p:txBody>
            </p:sp>
          </p:grpSp>
        </p:grpSp>
        <p:sp>
          <p:nvSpPr>
            <p:cNvPr id="10272" name="Text Box 32">
              <a:extLst>
                <a:ext uri="{FF2B5EF4-FFF2-40B4-BE49-F238E27FC236}">
                  <a16:creationId xmlns:a16="http://schemas.microsoft.com/office/drawing/2014/main" id="{00FC99EE-34F4-4358-9214-D5B04C15F7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" y="823"/>
              <a:ext cx="170" cy="283"/>
            </a:xfrm>
            <a:prstGeom prst="rect">
              <a:avLst/>
            </a:prstGeom>
            <a:solidFill>
              <a:srgbClr val="C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>
              <a:spAutoFit/>
            </a:bodyPr>
            <a:lstStyle>
              <a:lvl1pPr marL="342900" indent="-342900"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F7457A6-34B9-4F1D-B31B-4BB96BA0CA8A}"/>
              </a:ext>
            </a:extLst>
          </p:cNvPr>
          <p:cNvSpPr/>
          <p:nvPr/>
        </p:nvSpPr>
        <p:spPr>
          <a:xfrm>
            <a:off x="5039749" y="3189328"/>
            <a:ext cx="2028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向上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＞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向下</a:t>
            </a:r>
          </a:p>
        </p:txBody>
      </p:sp>
      <p:sp>
        <p:nvSpPr>
          <p:cNvPr id="33" name="标题 2">
            <a:extLst>
              <a:ext uri="{FF2B5EF4-FFF2-40B4-BE49-F238E27FC236}">
                <a16:creationId xmlns:a16="http://schemas.microsoft.com/office/drawing/2014/main" id="{87115957-20DD-4B7C-B090-76A846FE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zh-CN" altLang="en-US" dirty="0"/>
              <a:t>浮力的产生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utoUpdateAnimBg="0"/>
      <p:bldP spid="10253" grpId="0" autoUpdateAnimBg="0"/>
      <p:bldP spid="10254" grpId="0" autoUpdateAnimBg="0"/>
      <p:bldP spid="10255" grpId="0" autoUpdateAnimBg="0"/>
      <p:bldP spid="10263" grpId="0" bldLvl="0" animBg="1" autoUpdateAnimBg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2683D18-A418-4770-8E00-BFFD0333E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．如图所示，把一只乒乓球放在瓶内（瓶颈的截面直径略小于乒乓球的直径），从上面倒入水，观察到有水从乒乓球与瓶颈之间的缝隙中流出，但乒乓球并不上浮．对乒乓球受力分析正确的是（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．重力、浮力、压力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    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．浮力、压力、支持力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．重力、支持力、浮力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．重力、压力、支持力</a:t>
            </a:r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1F7309-C200-4DAD-812E-EABEFD374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429000"/>
            <a:ext cx="1351915" cy="22744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7">
            <a:extLst>
              <a:ext uri="{FF2B5EF4-FFF2-40B4-BE49-F238E27FC236}">
                <a16:creationId xmlns:a16="http://schemas.microsoft.com/office/drawing/2014/main" id="{8672CCD9-EE80-449F-8091-8A1DDD948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724844"/>
            <a:ext cx="56388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物体与容器底部紧密贴合：</a:t>
            </a:r>
            <a:r>
              <a:rPr lang="zh-CN" altLang="en-US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浮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=0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74C44C-17B8-43A3-A741-24E1059AFD52}"/>
              </a:ext>
            </a:extLst>
          </p:cNvPr>
          <p:cNvSpPr/>
          <p:nvPr/>
        </p:nvSpPr>
        <p:spPr>
          <a:xfrm>
            <a:off x="7696200" y="2667000"/>
            <a:ext cx="60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3422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乒乓球不受浮力">
            <a:hlinkClick r:id="" action="ppaction://media"/>
            <a:extLst>
              <a:ext uri="{FF2B5EF4-FFF2-40B4-BE49-F238E27FC236}">
                <a16:creationId xmlns:a16="http://schemas.microsoft.com/office/drawing/2014/main" id="{B1392E57-6BAB-453D-8F3F-3DE1BA0CEE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4821" y="609600"/>
            <a:ext cx="3304539" cy="583154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4B87E5E-0268-4ACD-BB3E-6C427BCBC6ED}"/>
              </a:ext>
            </a:extLst>
          </p:cNvPr>
          <p:cNvSpPr/>
          <p:nvPr/>
        </p:nvSpPr>
        <p:spPr>
          <a:xfrm>
            <a:off x="381000" y="2209800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球下方无水，不受浮力</a:t>
            </a:r>
            <a:endParaRPr lang="zh-CN" altLang="en-US" sz="28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092D0D2-85CE-4DDC-B30D-B6F6252DBB40}"/>
              </a:ext>
            </a:extLst>
          </p:cNvPr>
          <p:cNvSpPr/>
          <p:nvPr/>
        </p:nvSpPr>
        <p:spPr>
          <a:xfrm>
            <a:off x="380999" y="3525370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球下方有水，受到浮力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8157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6CA41EBD-19C7-4D8C-BE5A-AF381A7A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阿基米德原理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6C6E2CB-B3DC-4EBB-AF49-8EAC726E1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" y="1295400"/>
            <a:ext cx="3886200" cy="463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7">
            <a:extLst>
              <a:ext uri="{FF2B5EF4-FFF2-40B4-BE49-F238E27FC236}">
                <a16:creationId xmlns:a16="http://schemas.microsoft.com/office/drawing/2014/main" id="{5DA01F64-3BAE-44EA-800F-CD337668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590800"/>
            <a:ext cx="3810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dirty="0"/>
              <a:t>浸在液体中的物体受到浮力的大小等于它排开的液体所受的重力</a:t>
            </a:r>
          </a:p>
        </p:txBody>
      </p:sp>
    </p:spTree>
    <p:extLst>
      <p:ext uri="{BB962C8B-B14F-4D97-AF65-F5344CB8AC3E}">
        <p14:creationId xmlns:p14="http://schemas.microsoft.com/office/powerpoint/2010/main" val="92053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FC1A40E-611A-4211-BA30-487AED7B6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80" y="1166019"/>
            <a:ext cx="8229600" cy="45259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表达式：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排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g= </a:t>
            </a:r>
            <a:r>
              <a:rPr lang="zh-CN" altLang="en-US" sz="2800" i="1" dirty="0">
                <a:latin typeface="Times New Roman" panose="02020603050405020304" pitchFamily="18" charset="0"/>
                <a:ea typeface="楷体_GB2312" pitchFamily="1" charset="-122"/>
                <a:sym typeface="宋体" panose="02010600030101010101" pitchFamily="2" charset="-122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液 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排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适用范围：液体和气体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浮力大小与物体的形状、密度，浸没在液体中的深度及物体在液体中是否运动等因素无关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“排开液体的体积”指的是“浸在液体中物体的体积”，不一定会“溢出”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5951E1E-AD68-4985-B25A-2F2B3C5D9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阿基米德原理</a:t>
            </a:r>
          </a:p>
        </p:txBody>
      </p:sp>
    </p:spTree>
    <p:extLst>
      <p:ext uri="{BB962C8B-B14F-4D97-AF65-F5344CB8AC3E}">
        <p14:creationId xmlns:p14="http://schemas.microsoft.com/office/powerpoint/2010/main" val="268856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C879FE5-0593-43B0-B9E9-4EEC53301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711635"/>
            <a:ext cx="74676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</a:t>
            </a:r>
            <a:r>
              <a:rPr lang="zh-CN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某工厂水泥窖内有一圆形大缸，重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达</a:t>
            </a:r>
            <a:r>
              <a:rPr lang="zh-CN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千牛以上，直径比窖略小些，由于安置不妥，需将大缸转一个方位，有人想出一个妙法，他端来一盆水，倒入窖与缸的空隙中，轻而易举地解决了问题．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696CB40-86C8-45FB-A61F-491BD3776043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2893724"/>
            <a:ext cx="2590801" cy="2447167"/>
            <a:chOff x="0" y="0"/>
            <a:chExt cx="1271" cy="124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B7A0777-EAB0-409F-B977-9EBCC7B77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2853BA51-C79A-4D27-8BCE-5DF9B49BF2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384"/>
                <a:ext cx="1043" cy="1067"/>
                <a:chOff x="0" y="0"/>
                <a:chExt cx="1043" cy="1067"/>
              </a:xfrm>
            </p:grpSpPr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BD2FDA0C-D815-415C-967C-EB411626C2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43" cy="273"/>
                </a:xfrm>
                <a:prstGeom prst="rect">
                  <a:avLst/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" name="AutoShape 11">
                  <a:extLst>
                    <a:ext uri="{FF2B5EF4-FFF2-40B4-BE49-F238E27FC236}">
                      <a16:creationId xmlns:a16="http://schemas.microsoft.com/office/drawing/2014/main" id="{CF895DE1-910D-4770-A8B9-91F917A726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5"/>
                  <a:ext cx="1043" cy="952"/>
                </a:xfrm>
                <a:prstGeom prst="roundRect">
                  <a:avLst>
                    <a:gd name="adj" fmla="val 11241"/>
                  </a:avLst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2" name="AutoShape 12">
                <a:extLst>
                  <a:ext uri="{FF2B5EF4-FFF2-40B4-BE49-F238E27FC236}">
                    <a16:creationId xmlns:a16="http://schemas.microsoft.com/office/drawing/2014/main" id="{4B693F90-02A4-4F7F-88E2-AAA64F0E3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AB6E6259-6F29-495E-B891-4ED7B0B32E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" name="Line 14">
              <a:extLst>
                <a:ext uri="{FF2B5EF4-FFF2-40B4-BE49-F238E27FC236}">
                  <a16:creationId xmlns:a16="http://schemas.microsoft.com/office/drawing/2014/main" id="{F45C9498-4DF2-46D6-8282-661D762DC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" y="327"/>
              <a:ext cx="1165" cy="0"/>
            </a:xfrm>
            <a:prstGeom prst="line">
              <a:avLst/>
            </a:prstGeom>
            <a:noFill/>
            <a:ln w="19050" cmpd="sng">
              <a:solidFill>
                <a:srgbClr val="3690E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6B50A298-536A-4F11-920B-33892AF691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" y="24"/>
              <a:ext cx="999" cy="1117"/>
              <a:chOff x="-185" y="-29"/>
              <a:chExt cx="856" cy="1490"/>
            </a:xfrm>
          </p:grpSpPr>
          <p:sp>
            <p:nvSpPr>
              <p:cNvPr id="9" name="Rectangle 16">
                <a:extLst>
                  <a:ext uri="{FF2B5EF4-FFF2-40B4-BE49-F238E27FC236}">
                    <a16:creationId xmlns:a16="http://schemas.microsoft.com/office/drawing/2014/main" id="{A75F0976-8E86-41E8-8BEA-AC8CA3029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5" y="-29"/>
                <a:ext cx="856" cy="1490"/>
              </a:xfrm>
              <a:prstGeom prst="rect">
                <a:avLst/>
              </a:prstGeom>
              <a:solidFill>
                <a:schemeClr val="bg1"/>
              </a:solidFill>
              <a:ln w="28575" cmpd="sng">
                <a:solidFill>
                  <a:srgbClr val="3690E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Rectangle 17">
                <a:extLst>
                  <a:ext uri="{FF2B5EF4-FFF2-40B4-BE49-F238E27FC236}">
                    <a16:creationId xmlns:a16="http://schemas.microsoft.com/office/drawing/2014/main" id="{1E5B1593-36F6-456E-927C-399099BFA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08" cy="9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6" name="Text Box 15">
            <a:extLst>
              <a:ext uri="{FF2B5EF4-FFF2-40B4-BE49-F238E27FC236}">
                <a16:creationId xmlns:a16="http://schemas.microsoft.com/office/drawing/2014/main" id="{066702D6-C8F3-4100-B9A8-45871181B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677347"/>
            <a:ext cx="647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液体产生的浮力可以大于液体自身重力</a:t>
            </a:r>
            <a:endParaRPr lang="zh-CN" alt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789DAA2-BE93-4062-8434-E9B3A13E879D}"/>
              </a:ext>
            </a:extLst>
          </p:cNvPr>
          <p:cNvCxnSpPr>
            <a:cxnSpLocks/>
            <a:endCxn id="21" idx="3"/>
          </p:cNvCxnSpPr>
          <p:nvPr/>
        </p:nvCxnSpPr>
        <p:spPr>
          <a:xfrm flipH="1">
            <a:off x="4007914" y="3667944"/>
            <a:ext cx="1267344" cy="89458"/>
          </a:xfrm>
          <a:prstGeom prst="straightConnector1">
            <a:avLst/>
          </a:prstGeom>
          <a:ln w="254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5">
            <a:extLst>
              <a:ext uri="{FF2B5EF4-FFF2-40B4-BE49-F238E27FC236}">
                <a16:creationId xmlns:a16="http://schemas.microsoft.com/office/drawing/2014/main" id="{2072E9E7-D902-4284-B67F-356122A00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6235" y="3495792"/>
            <a:ext cx="7416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液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4A90014-5D44-42E7-A3EE-7D2D79F87DF6}"/>
              </a:ext>
            </a:extLst>
          </p:cNvPr>
          <p:cNvSpPr/>
          <p:nvPr/>
        </p:nvSpPr>
        <p:spPr>
          <a:xfrm>
            <a:off x="5342538" y="3541355"/>
            <a:ext cx="2000227" cy="157932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67F53737-D47F-4F03-B30C-B34D68BD5137}"/>
              </a:ext>
            </a:extLst>
          </p:cNvPr>
          <p:cNvCxnSpPr>
            <a:cxnSpLocks/>
          </p:cNvCxnSpPr>
          <p:nvPr/>
        </p:nvCxnSpPr>
        <p:spPr>
          <a:xfrm flipH="1" flipV="1">
            <a:off x="2743201" y="4116465"/>
            <a:ext cx="3356531" cy="761581"/>
          </a:xfrm>
          <a:prstGeom prst="straightConnector1">
            <a:avLst/>
          </a:prstGeom>
          <a:ln w="25400">
            <a:solidFill>
              <a:schemeClr val="accent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5">
            <a:extLst>
              <a:ext uri="{FF2B5EF4-FFF2-40B4-BE49-F238E27FC236}">
                <a16:creationId xmlns:a16="http://schemas.microsoft.com/office/drawing/2014/main" id="{AC58B679-7AB4-4D1A-8799-8A6A47AC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408" y="3488108"/>
            <a:ext cx="7416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排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588FCC4A-0811-4145-911F-0008722B3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015" y="3544068"/>
            <a:ext cx="5244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</a:rPr>
              <a:t>＞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672F6EDF-33DE-4119-91AE-A74C28177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9930" y="3488108"/>
            <a:ext cx="9422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66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 animBg="1"/>
      <p:bldP spid="25" grpId="0"/>
      <p:bldP spid="29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7C2292E-888D-4AC8-8960-E7A187F81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60415"/>
            <a:ext cx="2667000" cy="48429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04D3CCB-66DD-4717-BA60-A8549DE49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81" y="1828801"/>
            <a:ext cx="2682379" cy="3874548"/>
          </a:xfrm>
          <a:prstGeom prst="rect">
            <a:avLst/>
          </a:prstGeom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04E3AF4C-8C03-4DF6-AC5F-DA3C8C225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032432"/>
            <a:ext cx="266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物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拉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DC79AFFE-A76C-4EE0-B26C-93BCCB1C8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67191"/>
            <a:ext cx="76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物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F931B618-1100-49EC-B5E2-306A911A3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784" y="2733261"/>
            <a:ext cx="76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拉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A2D7271B-3748-4AB7-B217-D0F0B9B746CB}"/>
              </a:ext>
            </a:extLst>
          </p:cNvPr>
          <p:cNvCxnSpPr>
            <a:cxnSpLocks/>
          </p:cNvCxnSpPr>
          <p:nvPr/>
        </p:nvCxnSpPr>
        <p:spPr>
          <a:xfrm flipV="1">
            <a:off x="4572002" y="2947646"/>
            <a:ext cx="0" cy="136572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F8AD29FF-E5FC-4A5D-A5BD-E73AD67079A8}"/>
              </a:ext>
            </a:extLst>
          </p:cNvPr>
          <p:cNvCxnSpPr>
            <a:cxnSpLocks/>
          </p:cNvCxnSpPr>
          <p:nvPr/>
        </p:nvCxnSpPr>
        <p:spPr>
          <a:xfrm>
            <a:off x="4541522" y="4297414"/>
            <a:ext cx="0" cy="180999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6">
            <a:extLst>
              <a:ext uri="{FF2B5EF4-FFF2-40B4-BE49-F238E27FC236}">
                <a16:creationId xmlns:a16="http://schemas.microsoft.com/office/drawing/2014/main" id="{4C850E96-0A96-483D-B09E-44BA9C066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2" y="5827456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物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D6A4BC9B-42DA-4E5E-919D-C11AAFE6E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719" y="3070610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0F844193-8024-4B03-9486-761DE712F876}"/>
              </a:ext>
            </a:extLst>
          </p:cNvPr>
          <p:cNvCxnSpPr>
            <a:cxnSpLocks/>
          </p:cNvCxnSpPr>
          <p:nvPr/>
        </p:nvCxnSpPr>
        <p:spPr>
          <a:xfrm flipV="1">
            <a:off x="4521202" y="3448121"/>
            <a:ext cx="0" cy="86961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41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5">
            <a:extLst>
              <a:ext uri="{FF2B5EF4-FFF2-40B4-BE49-F238E27FC236}">
                <a16:creationId xmlns:a16="http://schemas.microsoft.com/office/drawing/2014/main" id="{04E3AF4C-8C03-4DF6-AC5F-DA3C8C225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3408" y="2905780"/>
            <a:ext cx="266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总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桶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857ADD-9547-42F2-A673-7699ACC9E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357948"/>
            <a:ext cx="1200150" cy="36099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244DE43-F1AD-4389-AC10-27F673BD1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24" y="1357948"/>
            <a:ext cx="1200150" cy="3619500"/>
          </a:xfrm>
          <a:prstGeom prst="rect">
            <a:avLst/>
          </a:prstGeom>
        </p:spPr>
      </p:pic>
      <p:sp>
        <p:nvSpPr>
          <p:cNvPr id="11" name="Text Box 15">
            <a:extLst>
              <a:ext uri="{FF2B5EF4-FFF2-40B4-BE49-F238E27FC236}">
                <a16:creationId xmlns:a16="http://schemas.microsoft.com/office/drawing/2014/main" id="{2CDF173E-4617-4DAD-AB56-3F3E49FFA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3408" y="3810000"/>
            <a:ext cx="2159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排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56DEE34-4B7A-4408-B8D5-EB6D5A15F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113" y="1347788"/>
            <a:ext cx="7632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总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A11ACDC4-673E-4CAA-AFD9-DEA82EEEF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1157" y="1357948"/>
            <a:ext cx="9702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桶</a:t>
            </a:r>
          </a:p>
        </p:txBody>
      </p:sp>
    </p:spTree>
    <p:extLst>
      <p:ext uri="{BB962C8B-B14F-4D97-AF65-F5344CB8AC3E}">
        <p14:creationId xmlns:p14="http://schemas.microsoft.com/office/powerpoint/2010/main" val="388903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D5295DA-53CB-4CE0-92E0-0E338B3C6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58" y="1828800"/>
            <a:ext cx="929404" cy="27955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7F0E876-A144-4890-8C6E-41C9B9EFE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05" y="1327313"/>
            <a:ext cx="2314795" cy="42033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299A617-6936-478C-9CA5-081D889A3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405" y="2187094"/>
            <a:ext cx="2314795" cy="334359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0858583-BF46-47FC-A9C4-BF0751030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437" y="1793240"/>
            <a:ext cx="924010" cy="278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6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D648947-4D09-4E29-B686-91642B10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88403"/>
            <a:ext cx="71628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．小明在学习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阿基米德原理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时，做了如图所示的实验．由图可知物体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所受浮力为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None/>
            </a:pP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；由阿基米德原理可知，丙图中弹簧测力计的示数应为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28932CA-4C51-4D47-A90B-2C03155B8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38400"/>
            <a:ext cx="5079765" cy="404072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E2852D34-DCE0-43BF-9BB7-8F025645C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56819"/>
            <a:ext cx="266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=1N</a:t>
            </a:r>
            <a:endParaRPr lang="zh-CN" alt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F6EB0262-7779-43CB-B0CA-6FCEC724A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77961"/>
            <a:ext cx="266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物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拉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D9689A7A-C321-4195-8DD6-B9A7E2567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167390"/>
            <a:ext cx="266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=2-1=1N</a:t>
            </a:r>
            <a:endParaRPr lang="zh-CN" alt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0019C377-D924-4248-BAEB-0DD0AFBB3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36748"/>
            <a:ext cx="266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总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桶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A9DD0F8A-EF73-4CCF-A648-1D408DF8F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168761"/>
            <a:ext cx="266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=1+0.5=1.5N</a:t>
            </a:r>
            <a:endParaRPr lang="zh-CN" alt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F1BEBBF3-BFD4-490C-A65F-180B62ACE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470213"/>
            <a:ext cx="685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8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3BBDD2BC-69F3-493A-A442-CEA0F84B2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1882076"/>
            <a:ext cx="685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endParaRPr lang="zh-CN" altLang="en-US" sz="28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1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B07E713-8C52-4025-A7F1-9742CC2A5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物体的浮沉条件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28713394-6E32-4160-93FD-94CCD4F7C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695548"/>
            <a:ext cx="990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/>
            <a:r>
              <a:rPr lang="zh-CN" altLang="en-US" sz="2800" dirty="0">
                <a:latin typeface="宋体" panose="02010600030101010101" pitchFamily="2" charset="-122"/>
              </a:rPr>
              <a:t>漂浮</a:t>
            </a:r>
            <a:endParaRPr lang="zh-CN" altLang="zh-CN" sz="2800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33F4F24-D2EB-4ADE-BFB3-21DC09C06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0930" y="4694327"/>
            <a:ext cx="9906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/>
            <a:r>
              <a:rPr lang="zh-CN" altLang="en-US" sz="2800" dirty="0">
                <a:latin typeface="宋体" panose="02010600030101010101" pitchFamily="2" charset="-122"/>
              </a:rPr>
              <a:t>悬浮</a:t>
            </a:r>
            <a:endParaRPr lang="zh-CN" altLang="zh-CN" sz="2800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B6C2F86A-81BF-4334-BB7F-3C2940C53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694327"/>
            <a:ext cx="9906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/>
            <a:r>
              <a:rPr lang="zh-CN" altLang="en-US" sz="2800" dirty="0">
                <a:latin typeface="宋体" panose="02010600030101010101" pitchFamily="2" charset="-122"/>
              </a:rPr>
              <a:t>沉底</a:t>
            </a:r>
            <a:endParaRPr lang="zh-CN" altLang="zh-CN" sz="28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1FCEEAB-8754-40CC-A86D-DDEA4C1E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065" y="1671857"/>
            <a:ext cx="2120333" cy="271456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A48C66A-81A3-4377-B437-E215E4683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11" y="1806434"/>
            <a:ext cx="1966002" cy="257999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FFC2BCB-8216-4F68-8184-C3C9AB07A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643" y="1757677"/>
            <a:ext cx="1859757" cy="262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7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B07E713-8C52-4025-A7F1-9742CC2A5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物体的浮沉条件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F968BB68-49B5-477E-A0C6-AF13E9C188D0}"/>
              </a:ext>
            </a:extLst>
          </p:cNvPr>
          <p:cNvGrpSpPr>
            <a:grpSpLocks/>
          </p:cNvGrpSpPr>
          <p:nvPr/>
        </p:nvGrpSpPr>
        <p:grpSpPr bwMode="auto">
          <a:xfrm>
            <a:off x="539393" y="2436020"/>
            <a:ext cx="3870277" cy="2135971"/>
            <a:chOff x="0" y="0"/>
            <a:chExt cx="3617" cy="1623"/>
          </a:xfrm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E9D72B0A-6669-4D17-9E44-8F8F24EA9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" y="0"/>
              <a:ext cx="3562" cy="162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" name="Line 4">
              <a:extLst>
                <a:ext uri="{FF2B5EF4-FFF2-40B4-BE49-F238E27FC236}">
                  <a16:creationId xmlns:a16="http://schemas.microsoft.com/office/drawing/2014/main" id="{8A52528D-49E5-438B-93CF-FA09A9ADD3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3617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DB7F9EB4-079B-4C07-A963-B39B62F6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2732" y="3056174"/>
            <a:ext cx="1306987" cy="9388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5" name="Group 22">
            <a:extLst>
              <a:ext uri="{FF2B5EF4-FFF2-40B4-BE49-F238E27FC236}">
                <a16:creationId xmlns:a16="http://schemas.microsoft.com/office/drawing/2014/main" id="{D24F18D9-BAD6-4CB1-8E0F-18074545DFA7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2436020"/>
            <a:ext cx="850638" cy="1094873"/>
            <a:chOff x="0" y="0"/>
            <a:chExt cx="350" cy="453"/>
          </a:xfrm>
        </p:grpSpPr>
        <p:sp>
          <p:nvSpPr>
            <p:cNvPr id="19" name="Line 23">
              <a:extLst>
                <a:ext uri="{FF2B5EF4-FFF2-40B4-BE49-F238E27FC236}">
                  <a16:creationId xmlns:a16="http://schemas.microsoft.com/office/drawing/2014/main" id="{FB9BB429-7B69-4B68-803D-0DA63D44A24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49011" flipH="1" flipV="1">
              <a:off x="0" y="96"/>
              <a:ext cx="21" cy="35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Text Box 24">
              <a:extLst>
                <a:ext uri="{FF2B5EF4-FFF2-40B4-BE49-F238E27FC236}">
                  <a16:creationId xmlns:a16="http://schemas.microsoft.com/office/drawing/2014/main" id="{F0827D05-13E5-4B41-B1ED-407FD3415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" y="0"/>
              <a:ext cx="336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20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浮</a:t>
              </a:r>
            </a:p>
          </p:txBody>
        </p:sp>
      </p:grpSp>
      <p:grpSp>
        <p:nvGrpSpPr>
          <p:cNvPr id="16" name="Group 25">
            <a:extLst>
              <a:ext uri="{FF2B5EF4-FFF2-40B4-BE49-F238E27FC236}">
                <a16:creationId xmlns:a16="http://schemas.microsoft.com/office/drawing/2014/main" id="{99555893-C017-40FC-956B-2668CBF138BA}"/>
              </a:ext>
            </a:extLst>
          </p:cNvPr>
          <p:cNvGrpSpPr>
            <a:grpSpLocks/>
          </p:cNvGrpSpPr>
          <p:nvPr/>
        </p:nvGrpSpPr>
        <p:grpSpPr bwMode="auto">
          <a:xfrm>
            <a:off x="2391936" y="3533045"/>
            <a:ext cx="884664" cy="1038946"/>
            <a:chOff x="0" y="0"/>
            <a:chExt cx="364" cy="399"/>
          </a:xfrm>
        </p:grpSpPr>
        <p:sp>
          <p:nvSpPr>
            <p:cNvPr id="17" name="Line 26">
              <a:extLst>
                <a:ext uri="{FF2B5EF4-FFF2-40B4-BE49-F238E27FC236}">
                  <a16:creationId xmlns:a16="http://schemas.microsoft.com/office/drawing/2014/main" id="{42FF2C82-C982-4F54-87F6-1B57785FF9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3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Text Box 27">
              <a:extLst>
                <a:ext uri="{FF2B5EF4-FFF2-40B4-BE49-F238E27FC236}">
                  <a16:creationId xmlns:a16="http://schemas.microsoft.com/office/drawing/2014/main" id="{A871CC6B-23A2-41BD-842C-8D9C17455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" y="192"/>
              <a:ext cx="33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endParaRPr lang="en-US" altLang="zh-CN" sz="2000" b="1" baseline="-250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" name="Text Box 15">
            <a:extLst>
              <a:ext uri="{FF2B5EF4-FFF2-40B4-BE49-F238E27FC236}">
                <a16:creationId xmlns:a16="http://schemas.microsoft.com/office/drawing/2014/main" id="{21D26FE4-2C60-45B7-AD36-7B623D550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742043"/>
            <a:ext cx="32620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/>
            <a:r>
              <a:rPr lang="zh-CN" altLang="en-US" sz="2800" dirty="0">
                <a:latin typeface="宋体" panose="02010600030101010101" pitchFamily="2" charset="-122"/>
              </a:rPr>
              <a:t>浮力：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液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endParaRPr lang="zh-CN" altLang="zh-CN" sz="2800" dirty="0"/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FA30FE4B-A957-4F37-95A9-CB4C24F14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57" y="1510444"/>
            <a:ext cx="326204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latinLnBrk="1"/>
            <a:r>
              <a:rPr lang="zh-CN" altLang="zh-CN" sz="2800" dirty="0"/>
              <a:t>体积为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zh-CN" sz="2800" dirty="0"/>
              <a:t>的实心物体浸没在液体中</a:t>
            </a: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CE51E1E6-C735-47D1-AB9F-C062E54C8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599" y="5370790"/>
            <a:ext cx="32620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/>
            <a:r>
              <a:rPr lang="zh-CN" altLang="en-US" sz="2800" dirty="0">
                <a:latin typeface="宋体" panose="02010600030101010101" pitchFamily="2" charset="-122"/>
              </a:rPr>
              <a:t>重力：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endParaRPr lang="zh-CN" altLang="zh-CN" sz="2800" dirty="0"/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AC2C857B-058E-4637-A0C7-71D9F3479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846" y="1403609"/>
            <a:ext cx="3870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液</a:t>
            </a:r>
            <a:r>
              <a:rPr lang="zh-CN" altLang="en-US" sz="2800" dirty="0">
                <a:latin typeface="Times New Roman" panose="02020603050405020304" pitchFamily="18" charset="0"/>
              </a:rPr>
              <a:t>＜</a:t>
            </a:r>
            <a:r>
              <a:rPr lang="el-GR" altLang="en-US" sz="2800" i="1" dirty="0">
                <a:latin typeface="Times New Roman" panose="02020603050405020304" pitchFamily="18" charset="0"/>
              </a:rPr>
              <a:t> 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</a:p>
        </p:txBody>
      </p:sp>
      <p:sp>
        <p:nvSpPr>
          <p:cNvPr id="26" name="Text Box 48">
            <a:extLst>
              <a:ext uri="{FF2B5EF4-FFF2-40B4-BE49-F238E27FC236}">
                <a16:creationId xmlns:a16="http://schemas.microsoft.com/office/drawing/2014/main" id="{F234EC97-112F-479A-9301-80C2B4B5F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1650" y="1981200"/>
            <a:ext cx="359087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ea typeface="宋体" panose="02010600030101010101" pitchFamily="2" charset="-122"/>
              </a:rPr>
              <a:t>物体将会下沉，直至沉底：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 </a:t>
            </a:r>
            <a:r>
              <a:rPr lang="zh-CN" altLang="en-US" sz="2800" i="1" dirty="0">
                <a:latin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endParaRPr lang="zh-CN" altLang="en-US" sz="2800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54FF8A90-1F87-4FB5-92C2-A2014FC99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846" y="3276600"/>
            <a:ext cx="3870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液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l-GR" altLang="en-US" sz="2800" i="1" dirty="0">
                <a:latin typeface="Times New Roman" panose="02020603050405020304" pitchFamily="18" charset="0"/>
              </a:rPr>
              <a:t> 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</a:p>
        </p:txBody>
      </p:sp>
      <p:sp>
        <p:nvSpPr>
          <p:cNvPr id="28" name="Text Box 48">
            <a:extLst>
              <a:ext uri="{FF2B5EF4-FFF2-40B4-BE49-F238E27FC236}">
                <a16:creationId xmlns:a16="http://schemas.microsoft.com/office/drawing/2014/main" id="{0983F2C9-8731-49A1-A18F-1119BA3B9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9368" y="3810000"/>
            <a:ext cx="35908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ea typeface="宋体" panose="02010600030101010101" pitchFamily="2" charset="-122"/>
              </a:rPr>
              <a:t>物体将处于悬浮状态</a:t>
            </a:r>
            <a:endParaRPr lang="zh-CN" altLang="en-US" sz="2800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0C1B76A1-6E25-454C-98C4-142B2B873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4448" y="4742043"/>
            <a:ext cx="3870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液</a:t>
            </a:r>
            <a:r>
              <a:rPr lang="zh-CN" altLang="en-US" sz="2800" b="1" dirty="0">
                <a:latin typeface="Times New Roman" panose="02020603050405020304" pitchFamily="18" charset="0"/>
              </a:rPr>
              <a:t>＞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zh-CN" altLang="en-US" sz="2800" b="1" dirty="0">
                <a:latin typeface="Times New Roman" panose="02020603050405020304" pitchFamily="18" charset="0"/>
              </a:rPr>
              <a:t>＞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</a:p>
        </p:txBody>
      </p:sp>
      <p:sp>
        <p:nvSpPr>
          <p:cNvPr id="30" name="Text Box 48">
            <a:extLst>
              <a:ext uri="{FF2B5EF4-FFF2-40B4-BE49-F238E27FC236}">
                <a16:creationId xmlns:a16="http://schemas.microsoft.com/office/drawing/2014/main" id="{46B7EEBA-5135-4EF2-B446-6BCE709D8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9368" y="5257800"/>
            <a:ext cx="38577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ea typeface="宋体" panose="02010600030101010101" pitchFamily="2" charset="-122"/>
              </a:rPr>
              <a:t>物体将会上浮，直至漂浮：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dirty="0"/>
              <a:t>’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endParaRPr lang="zh-CN" altLang="en-US" sz="2800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193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7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D665D43-C53C-483D-A501-54CB1A23E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根据密度判断浮沉状态，仅适用于实心物体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上浮和下沉属于运动过程，物体受力不平衡；漂浮、悬浮和沉底是最终状态，物体受力平衡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物体悬浮时仅受重力和浮力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物体悬浮时可以停留在液体中的任何位置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B07E713-8C52-4025-A7F1-9742CC2A5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物体的浮沉条件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21C5B8B-C559-4E6F-A401-146C46822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514" y="3935016"/>
            <a:ext cx="2209800" cy="21204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15374EE-3E81-430A-AA61-EDC11D966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870" y="3759848"/>
            <a:ext cx="1923098" cy="237197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731AE4A-F060-4373-BA33-8827EA254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450" y="3858637"/>
            <a:ext cx="1923099" cy="227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14343B3-8783-4DFD-825A-26DA58F89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轮船</a:t>
            </a:r>
          </a:p>
        </p:txBody>
      </p:sp>
      <p:pic>
        <p:nvPicPr>
          <p:cNvPr id="8" name="Picture 11" descr="YE)PIU6QYHMM_CLF)@[EHBT">
            <a:extLst>
              <a:ext uri="{FF2B5EF4-FFF2-40B4-BE49-F238E27FC236}">
                <a16:creationId xmlns:a16="http://schemas.microsoft.com/office/drawing/2014/main" id="{7F53481D-5377-4AA1-80E2-9E290911E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 r="9947"/>
          <a:stretch/>
        </p:blipFill>
        <p:spPr bwMode="auto">
          <a:xfrm>
            <a:off x="645161" y="1450341"/>
            <a:ext cx="3344386" cy="227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uochuan">
            <a:extLst>
              <a:ext uri="{FF2B5EF4-FFF2-40B4-BE49-F238E27FC236}">
                <a16:creationId xmlns:a16="http://schemas.microsoft.com/office/drawing/2014/main" id="{3108CAA6-4F0C-417B-86A3-8E86D71D2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454" y="1448118"/>
            <a:ext cx="3344386" cy="227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00112D61-E6F9-4124-B601-27E6C4704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820" y="4191000"/>
            <a:ext cx="69342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工作原理：将钢铁做制成空心的轮船，可以排开更多的水，增大受到的浮力，从而漂浮在水面上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48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>
            <a:extLst>
              <a:ext uri="{FF2B5EF4-FFF2-40B4-BE49-F238E27FC236}">
                <a16:creationId xmlns:a16="http://schemas.microsoft.com/office/drawing/2014/main" id="{B7BDE490-02B0-49BC-9C3C-008DFD444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26648"/>
            <a:ext cx="5638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（船体、货物、人员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70994F7-2A94-48AB-9290-7C4364371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19109"/>
            <a:ext cx="5638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轮船漂浮在水面上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02672F40-5257-4215-A868-CABEA1E68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60" y="2934187"/>
            <a:ext cx="5638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根据阿基米德原理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92E8621B-4C3B-4403-A1F4-564846656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60" y="3599964"/>
            <a:ext cx="15900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25785D4F-5DB3-42DD-AF54-5665C85D0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603775"/>
            <a:ext cx="15900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D37C6DD3-A056-46CF-B817-1582BCD9C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6920" y="3595520"/>
            <a:ext cx="15900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667BFE0-7E3F-4C28-8542-F502E9492C3F}"/>
              </a:ext>
            </a:extLst>
          </p:cNvPr>
          <p:cNvSpPr/>
          <p:nvPr/>
        </p:nvSpPr>
        <p:spPr>
          <a:xfrm>
            <a:off x="838200" y="4353580"/>
            <a:ext cx="563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</a:rPr>
              <a:t>排水量：轮船满载时排开水的质量</a:t>
            </a:r>
          </a:p>
        </p:txBody>
      </p:sp>
      <p:sp>
        <p:nvSpPr>
          <p:cNvPr id="12" name="标题 2">
            <a:extLst>
              <a:ext uri="{FF2B5EF4-FFF2-40B4-BE49-F238E27FC236}">
                <a16:creationId xmlns:a16="http://schemas.microsoft.com/office/drawing/2014/main" id="{C6D4FBFD-55E8-47F4-825A-5C66418C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zh-CN" altLang="en-US" dirty="0"/>
              <a:t>轮船</a:t>
            </a:r>
          </a:p>
        </p:txBody>
      </p:sp>
    </p:spTree>
    <p:extLst>
      <p:ext uri="{BB962C8B-B14F-4D97-AF65-F5344CB8AC3E}">
        <p14:creationId xmlns:p14="http://schemas.microsoft.com/office/powerpoint/2010/main" val="50595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53A76EC-9C04-412F-88AF-303E4DD4E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6871"/>
            <a:ext cx="7543800" cy="4525962"/>
          </a:xfrm>
        </p:spPr>
        <p:txBody>
          <a:bodyPr/>
          <a:lstStyle/>
          <a:p>
            <a:pPr marL="109537" indent="0">
              <a:lnSpc>
                <a:spcPct val="12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．在远洋轮船的船舷上，都漆着五条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载重线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，又称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吃水线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（最大载重时水面位置的水平线）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，其中标有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的是北大西洋载重线，标有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的是印度洋载重线、当船从北大西洋驶向印度洋时，轮船受到的浮力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如何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变化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北大西洋与印度洋的海水密度的大小关系是什么？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429443-519D-498D-9A60-80DB51552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0"/>
            <a:ext cx="3733800" cy="27234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9125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A429443-519D-498D-9A60-80DB51552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85" y="1868997"/>
            <a:ext cx="3992518" cy="29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15">
            <a:extLst>
              <a:ext uri="{FF2B5EF4-FFF2-40B4-BE49-F238E27FC236}">
                <a16:creationId xmlns:a16="http://schemas.microsoft.com/office/drawing/2014/main" id="{9FF16B6B-5361-4C90-9F2C-330E254B4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8652" y="2260605"/>
            <a:ext cx="1981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S</a:t>
            </a:r>
            <a:r>
              <a:rPr lang="en-US" altLang="zh-CN" sz="2800" dirty="0">
                <a:latin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 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W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E57596B-3511-40AA-9324-86FECC1161CD}"/>
              </a:ext>
            </a:extLst>
          </p:cNvPr>
          <p:cNvSpPr/>
          <p:nvPr/>
        </p:nvSpPr>
        <p:spPr>
          <a:xfrm>
            <a:off x="5300495" y="3885878"/>
            <a:ext cx="2585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S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S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W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W</a:t>
            </a:r>
            <a:endParaRPr lang="zh-CN" altLang="en-US" sz="2800" dirty="0"/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425E3F9E-8807-433C-9D2D-E49DE547E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168" y="1426986"/>
            <a:ext cx="38886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轮船始终处于漂浮状态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6B94968-1DA3-4A41-BD72-7352FCB8A3EF}"/>
              </a:ext>
            </a:extLst>
          </p:cNvPr>
          <p:cNvSpPr/>
          <p:nvPr/>
        </p:nvSpPr>
        <p:spPr>
          <a:xfrm>
            <a:off x="5786120" y="4860134"/>
            <a:ext cx="1433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S</a:t>
            </a:r>
            <a:r>
              <a:rPr lang="zh-CN" altLang="en-US" sz="2800" b="1" dirty="0">
                <a:latin typeface="Times New Roman" panose="02020603050405020304" pitchFamily="18" charset="0"/>
              </a:rPr>
              <a:t>＞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W</a:t>
            </a:r>
            <a:endParaRPr lang="zh-CN" altLang="en-US" sz="28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090DB0-8B09-4E71-93A1-E19539A83707}"/>
              </a:ext>
            </a:extLst>
          </p:cNvPr>
          <p:cNvSpPr/>
          <p:nvPr/>
        </p:nvSpPr>
        <p:spPr>
          <a:xfrm>
            <a:off x="5791200" y="5572780"/>
            <a:ext cx="1732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S</a:t>
            </a:r>
            <a:r>
              <a:rPr lang="zh-CN" altLang="en-US" sz="2800" dirty="0">
                <a:latin typeface="Times New Roman" panose="02020603050405020304" pitchFamily="18" charset="0"/>
              </a:rPr>
              <a:t>＜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W</a:t>
            </a:r>
            <a:endParaRPr lang="zh-CN" altLang="en-US" sz="2800" dirty="0"/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25EC8A91-4683-4078-9B5F-A50445479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2223" y="3094224"/>
            <a:ext cx="1981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</a:rPr>
              <a:t>浮力不变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32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9DDBF38-1070-4B7B-9B43-33B6AFDB5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20" y="4626548"/>
            <a:ext cx="8229600" cy="1397000"/>
          </a:xfrm>
        </p:spPr>
        <p:txBody>
          <a:bodyPr/>
          <a:lstStyle/>
          <a:p>
            <a:pPr marL="109537" indent="0"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测量液体密度的仪器叫做密度计</a:t>
            </a:r>
            <a:r>
              <a:rPr lang="zh-CN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将其插入被测液体中，待静止后直接读取液面处的刻度值即可得到液体的密度</a:t>
            </a:r>
            <a:r>
              <a:rPr lang="zh-CN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．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3A68248-E3F1-4015-8A4E-043DF72C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密度计</a:t>
            </a: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40486BF9-3A82-4D76-B4F5-1C24730E0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44868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65F1E06-6CB9-4168-A265-A3E321221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024356"/>
            <a:ext cx="2057400" cy="360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0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A115BCE-7BD4-4EE2-A0EA-13AF6A28B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．在下图中，同一支密度计分别放在甲、乙两种液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体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中均静止不动，则密度计在这两种液体中受到的浮力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zh-CN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</a:t>
            </a:r>
            <a:r>
              <a:rPr lang="en-US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zh-CN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，两种液体密度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</a:t>
            </a:r>
            <a:r>
              <a:rPr lang="en-US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．（选填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“=”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 marL="109537" indent="0">
              <a:buNone/>
            </a:pPr>
            <a:endParaRPr lang="zh-CN" altLang="en-US" dirty="0"/>
          </a:p>
        </p:txBody>
      </p:sp>
      <p:pic>
        <p:nvPicPr>
          <p:cNvPr id="4" name="图片 3" descr="èä¼ç½">
            <a:extLst>
              <a:ext uri="{FF2B5EF4-FFF2-40B4-BE49-F238E27FC236}">
                <a16:creationId xmlns:a16="http://schemas.microsoft.com/office/drawing/2014/main" id="{7FBA8D0A-3752-42EB-973D-10CFF0F2B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08680"/>
            <a:ext cx="1981200" cy="23000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15">
            <a:extLst>
              <a:ext uri="{FF2B5EF4-FFF2-40B4-BE49-F238E27FC236}">
                <a16:creationId xmlns:a16="http://schemas.microsoft.com/office/drawing/2014/main" id="{CFD3E241-422C-4269-B98E-C4CB450C7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063240"/>
            <a:ext cx="388861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密度计在甲乙两种液体中均处于漂浮状态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8E365312-B025-410A-A16D-2DBC7BAAE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087872"/>
            <a:ext cx="21145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5E66803-748D-4370-886E-74D5B1326770}"/>
              </a:ext>
            </a:extLst>
          </p:cNvPr>
          <p:cNvSpPr/>
          <p:nvPr/>
        </p:nvSpPr>
        <p:spPr>
          <a:xfrm>
            <a:off x="3265170" y="4913476"/>
            <a:ext cx="2114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排甲</a:t>
            </a:r>
            <a:r>
              <a:rPr lang="zh-CN" altLang="en-US" sz="2800" b="1" dirty="0">
                <a:latin typeface="Times New Roman" panose="02020603050405020304" pitchFamily="18" charset="0"/>
              </a:rPr>
              <a:t>＞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排乙</a:t>
            </a:r>
            <a:endParaRPr lang="zh-CN" altLang="en-US" sz="28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1B57815-6D59-45E3-88B9-A00F1419998F}"/>
              </a:ext>
            </a:extLst>
          </p:cNvPr>
          <p:cNvSpPr/>
          <p:nvPr/>
        </p:nvSpPr>
        <p:spPr>
          <a:xfrm>
            <a:off x="5610862" y="4913476"/>
            <a:ext cx="1732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＜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endParaRPr lang="zh-CN" altLang="en-US" sz="28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B7C7AC-B341-4D5C-80E4-D03475378096}"/>
              </a:ext>
            </a:extLst>
          </p:cNvPr>
          <p:cNvSpPr/>
          <p:nvPr/>
        </p:nvSpPr>
        <p:spPr>
          <a:xfrm>
            <a:off x="5410200" y="4087872"/>
            <a:ext cx="3211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排甲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排乙</a:t>
            </a:r>
            <a:endParaRPr lang="zh-CN" altLang="en-US" sz="28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1D48E47-4DFC-4929-B01D-EC741F679700}"/>
              </a:ext>
            </a:extLst>
          </p:cNvPr>
          <p:cNvSpPr/>
          <p:nvPr/>
        </p:nvSpPr>
        <p:spPr>
          <a:xfrm>
            <a:off x="3195955" y="5708760"/>
            <a:ext cx="4804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</a:rPr>
              <a:t>密度计刻度特点：上小下大</a:t>
            </a:r>
            <a:endParaRPr lang="zh-CN" altLang="en-US" sz="28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30243E-25C6-411B-A166-B570E822BF76}"/>
              </a:ext>
            </a:extLst>
          </p:cNvPr>
          <p:cNvSpPr/>
          <p:nvPr/>
        </p:nvSpPr>
        <p:spPr>
          <a:xfrm>
            <a:off x="2184400" y="2286000"/>
            <a:ext cx="518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AAE301-A331-4B3A-B990-FA0A53B94844}"/>
              </a:ext>
            </a:extLst>
          </p:cNvPr>
          <p:cNvSpPr/>
          <p:nvPr/>
        </p:nvSpPr>
        <p:spPr>
          <a:xfrm>
            <a:off x="6019800" y="2296180"/>
            <a:ext cx="518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D2DB3EA-A96A-4C5D-8F25-B89A8287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潜水艇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F4943634-4634-4463-948B-6693F5DF0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0"/>
            <a:ext cx="7010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工作原理：通过吸水、排水改变自身重力，实现下潜</a:t>
            </a:r>
            <a:r>
              <a:rPr lang="zh-CN" altLang="en-US" sz="2800" dirty="0">
                <a:latin typeface="Times New Roman" panose="02020603050405020304" pitchFamily="18" charset="0"/>
              </a:rPr>
              <a:t>和上浮</a:t>
            </a:r>
            <a:endParaRPr lang="zh-CN" altLang="en-US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C7530E62-D4D9-4F4F-AC24-196A6AF76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514" y="3746610"/>
            <a:ext cx="805240" cy="36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FFCC"/>
                </a:solidFill>
                <a:ea typeface="宋体" panose="02010600030101010101" pitchFamily="2" charset="-122"/>
              </a:rPr>
              <a:t>潜艇</a:t>
            </a:r>
          </a:p>
        </p:txBody>
      </p:sp>
      <p:pic>
        <p:nvPicPr>
          <p:cNvPr id="8" name="Picture 6" descr="常规潜艇">
            <a:extLst>
              <a:ext uri="{FF2B5EF4-FFF2-40B4-BE49-F238E27FC236}">
                <a16:creationId xmlns:a16="http://schemas.microsoft.com/office/drawing/2014/main" id="{E9054896-9DAE-47CA-8006-A8CD11930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" r="10017"/>
          <a:stretch/>
        </p:blipFill>
        <p:spPr bwMode="auto">
          <a:xfrm>
            <a:off x="838200" y="2096591"/>
            <a:ext cx="3200400" cy="224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33C77827-DD41-4CD6-930E-2C17653F0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2082450"/>
            <a:ext cx="3200400" cy="22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84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浮沉子">
            <a:hlinkClick r:id="" action="ppaction://media"/>
            <a:extLst>
              <a:ext uri="{FF2B5EF4-FFF2-40B4-BE49-F238E27FC236}">
                <a16:creationId xmlns:a16="http://schemas.microsoft.com/office/drawing/2014/main" id="{C086FA9A-260B-421C-85E8-11B2E01C158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538" y="1458278"/>
            <a:ext cx="7720924" cy="4343400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F9811F65-3165-4DCB-BF61-497BD159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zh-CN" altLang="en-US" dirty="0"/>
              <a:t>浮沉子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A0D5EE9-677C-4BE1-A798-8D8583A5672B}"/>
              </a:ext>
            </a:extLst>
          </p:cNvPr>
          <p:cNvSpPr/>
          <p:nvPr/>
        </p:nvSpPr>
        <p:spPr>
          <a:xfrm>
            <a:off x="6781800" y="1534478"/>
            <a:ext cx="1574462" cy="675322"/>
          </a:xfrm>
          <a:prstGeom prst="rect">
            <a:avLst/>
          </a:prstGeom>
          <a:solidFill>
            <a:srgbClr val="D4C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879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9904CE2-54BB-40E9-8926-B355D91EC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．图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是潜水艇在海水中悬浮、上浮、漂浮的训练过程．下列对此潜水艇分析正确的是（　　）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．悬浮和漂浮时受到的浮力相等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．漂浮时排开的海水所受的重力最小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endParaRPr lang="zh-CN" altLang="zh-CN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．上浮过程中所受浮力逐渐变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．漂浮时潜水艇底部所受海水压强最大</a:t>
            </a:r>
          </a:p>
        </p:txBody>
      </p:sp>
      <p:pic>
        <p:nvPicPr>
          <p:cNvPr id="7" name="图片24">
            <a:extLst>
              <a:ext uri="{FF2B5EF4-FFF2-40B4-BE49-F238E27FC236}">
                <a16:creationId xmlns:a16="http://schemas.microsoft.com/office/drawing/2014/main" id="{F41C3140-7F85-4597-AA63-2DAED8C940D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4114800"/>
            <a:ext cx="2971800" cy="2588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71D2655-0B9C-4C1E-8574-5856DBA43BA2}"/>
              </a:ext>
            </a:extLst>
          </p:cNvPr>
          <p:cNvSpPr/>
          <p:nvPr/>
        </p:nvSpPr>
        <p:spPr>
          <a:xfrm>
            <a:off x="7162800" y="1752600"/>
            <a:ext cx="60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0021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2E75443-07C6-4583-B60B-1A858CB6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dirty="0">
                <a:latin typeface="+mj-ea"/>
                <a:cs typeface="Times New Roman" panose="02020603050405020304" pitchFamily="18" charset="0"/>
              </a:rPr>
              <a:t>气球和飞艇</a:t>
            </a:r>
          </a:p>
        </p:txBody>
      </p:sp>
      <p:pic>
        <p:nvPicPr>
          <p:cNvPr id="4" name="Picture 2" descr="7173276_193113443000_2">
            <a:extLst>
              <a:ext uri="{FF2B5EF4-FFF2-40B4-BE49-F238E27FC236}">
                <a16:creationId xmlns:a16="http://schemas.microsoft.com/office/drawing/2014/main" id="{B698EC51-146E-467B-A334-2C214125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" t="5699" r="53609" b="23213"/>
          <a:stretch>
            <a:fillRect/>
          </a:stretch>
        </p:blipFill>
        <p:spPr bwMode="auto">
          <a:xfrm>
            <a:off x="762000" y="1524000"/>
            <a:ext cx="2743200" cy="350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B0BA10B2-A5CB-4620-BEC5-42D79366BB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7" r="16509"/>
          <a:stretch/>
        </p:blipFill>
        <p:spPr bwMode="auto">
          <a:xfrm>
            <a:off x="4259073" y="1524000"/>
            <a:ext cx="4122927" cy="350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46EA2E6E-5609-4017-8EA0-FA61DB86E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223660"/>
            <a:ext cx="6781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工作原理：内部充有密度小于空气的气体，靠空气浮力升空</a:t>
            </a:r>
          </a:p>
        </p:txBody>
      </p:sp>
    </p:spTree>
    <p:extLst>
      <p:ext uri="{BB962C8B-B14F-4D97-AF65-F5344CB8AC3E}">
        <p14:creationId xmlns:p14="http://schemas.microsoft.com/office/powerpoint/2010/main" val="55032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ED1E254-3AA0-429D-A6C2-39375C2B1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2"/>
          </a:xfrm>
        </p:spPr>
        <p:txBody>
          <a:bodyPr/>
          <a:lstStyle/>
          <a:p>
            <a:pPr marL="109537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．一个飞艇充入气体后的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质量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1500kg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，体积为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1500m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，当装入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多少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货物时，飞艇能够悬浮在空中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（空气的密度取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1.3kg/m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571845D-709A-43FE-996C-117BE5A9C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536" y="4147768"/>
            <a:ext cx="21145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气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A3A967D-1C8A-4C58-B2B7-1A47D3072B50}"/>
              </a:ext>
            </a:extLst>
          </p:cNvPr>
          <p:cNvSpPr/>
          <p:nvPr/>
        </p:nvSpPr>
        <p:spPr>
          <a:xfrm>
            <a:off x="614680" y="340406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飞艇悬浮在空中</a:t>
            </a:r>
            <a:endParaRPr lang="zh-CN" altLang="en-US" sz="28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3A95FDE-3579-4B3D-8DDD-C162782FB54E}"/>
              </a:ext>
            </a:extLst>
          </p:cNvPr>
          <p:cNvSpPr/>
          <p:nvPr/>
        </p:nvSpPr>
        <p:spPr>
          <a:xfrm>
            <a:off x="641817" y="4147768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阿基米德原理</a:t>
            </a:r>
            <a:endParaRPr lang="zh-CN" altLang="en-US" sz="2800" dirty="0"/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6F439CFE-9614-4FE8-8834-D92C5E8F4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855" y="3404066"/>
            <a:ext cx="56838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ea typeface="楷体_GB2312" pitchFamily="1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总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 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=</a:t>
            </a:r>
            <a:r>
              <a:rPr lang="en-US" altLang="zh-CN" sz="2800" i="1" dirty="0"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zh-CN" sz="2800" baseline="-25000" dirty="0">
                <a:latin typeface="Times New Roman" panose="02020603050405020304" pitchFamily="18" charset="0"/>
              </a:rPr>
              <a:t>艇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 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货</a:t>
            </a:r>
            <a:r>
              <a:rPr lang="en-US" altLang="zh-CN" sz="2800" dirty="0">
                <a:latin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A418E14B-8886-486D-8AFD-994D31BEA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7391" y="4887302"/>
            <a:ext cx="23391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货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l-GR" altLang="en-US" sz="2800" i="1" dirty="0">
                <a:latin typeface="Times New Roman" panose="02020603050405020304" pitchFamily="18" charset="0"/>
              </a:rPr>
              <a:t> 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气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dirty="0">
                <a:latin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</a:rPr>
              <a:t> m</a:t>
            </a:r>
            <a:r>
              <a:rPr lang="zh-CN" altLang="zh-CN" sz="2800" baseline="-25000" dirty="0">
                <a:latin typeface="Times New Roman" panose="02020603050405020304" pitchFamily="18" charset="0"/>
              </a:rPr>
              <a:t>艇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7064292-89CF-4E8C-B3BB-B9F6A10B7871}"/>
              </a:ext>
            </a:extLst>
          </p:cNvPr>
          <p:cNvSpPr/>
          <p:nvPr/>
        </p:nvSpPr>
        <p:spPr>
          <a:xfrm>
            <a:off x="4561681" y="4892704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=1.3</a:t>
            </a:r>
            <a:r>
              <a:rPr lang="en-US" altLang="zh-CN" sz="2800" dirty="0">
                <a:latin typeface="Times New Roman" panose="02020603050405020304" pitchFamily="18" charset="0"/>
              </a:rPr>
              <a:t>×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</a:t>
            </a:r>
            <a:r>
              <a:rPr lang="en-US" altLang="zh-CN" sz="2800" dirty="0">
                <a:latin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1500=450kg </a:t>
            </a:r>
            <a:endParaRPr lang="zh-CN" altLang="en-US" sz="28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26874B5-E512-483F-A167-E674FDDA563B}"/>
              </a:ext>
            </a:extLst>
          </p:cNvPr>
          <p:cNvSpPr/>
          <p:nvPr/>
        </p:nvSpPr>
        <p:spPr>
          <a:xfrm>
            <a:off x="641817" y="488730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货物质量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6053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E3AD1C9-6F21-46A0-867E-953A2D263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温故知新</a:t>
            </a: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dirty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典型例题分析</a:t>
            </a:r>
            <a:endParaRPr lang="en-US" altLang="zh-CN" sz="4000" dirty="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浮力综合计算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8588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5AAA78F-5F09-48CA-8DC9-F85AE62BF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22158"/>
            <a:ext cx="8229600" cy="45259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浮力大小比较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漂浮体问题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液面变化</a:t>
            </a:r>
            <a:endParaRPr lang="en-US" altLang="zh-CN" sz="4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6A77E42-CF1B-4600-875D-CEB258EA2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典型例题分析</a:t>
            </a:r>
          </a:p>
        </p:txBody>
      </p:sp>
    </p:spTree>
    <p:extLst>
      <p:ext uri="{BB962C8B-B14F-4D97-AF65-F5344CB8AC3E}">
        <p14:creationId xmlns:p14="http://schemas.microsoft.com/office/powerpoint/2010/main" val="62750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4BEE080-5927-4DFC-BBE5-3F3EDA967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物体质量相等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109537" indent="0" eaLnBrk="1" hangingPunct="1">
              <a:lnSpc>
                <a:spcPct val="150000"/>
              </a:lnSpc>
              <a:buNone/>
            </a:pP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物体体积相等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1EFCE4F-2925-479F-A1D6-B479F6E2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浮力大小比较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C7136229-0C92-400B-8986-57E1B025B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96180"/>
            <a:ext cx="3870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漂浮</a:t>
            </a:r>
            <a:r>
              <a:rPr lang="en-US" altLang="zh-CN" sz="2800" dirty="0">
                <a:latin typeface="Times New Roman" panose="02020603050405020304" pitchFamily="18" charset="0"/>
              </a:rPr>
              <a:t>/</a:t>
            </a:r>
            <a:r>
              <a:rPr lang="zh-CN" altLang="en-US" sz="2800" dirty="0">
                <a:latin typeface="Times New Roman" panose="02020603050405020304" pitchFamily="18" charset="0"/>
              </a:rPr>
              <a:t>悬浮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E93D1F5C-64CB-4318-9FAA-6AD7DDF94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8" y="3011656"/>
            <a:ext cx="3220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沉底：      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 </a:t>
            </a:r>
            <a:r>
              <a:rPr lang="zh-CN" altLang="en-US" sz="2800" dirty="0">
                <a:latin typeface="Times New Roman" panose="02020603050405020304" pitchFamily="18" charset="0"/>
              </a:rPr>
              <a:t>＜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405A4AEF-C7FD-4F08-806B-168964455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233" y="2669595"/>
            <a:ext cx="304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＞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C2E0121C-C741-47FC-8FAB-E3FA34DDE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2337" y="4904492"/>
            <a:ext cx="18846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＜ 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AF7A19D9-854A-4685-8BBF-57BCE0E85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5324991"/>
            <a:ext cx="3870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浸没：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</a:rPr>
              <a:t> =</a:t>
            </a:r>
            <a:r>
              <a:rPr lang="zh-CN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C00D5F22-484B-46AE-AB9D-9D6EA8A3E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2331" y="4904492"/>
            <a:ext cx="21691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＜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B1F1CB2A-6944-41CF-A44F-CD9E1977C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489371"/>
            <a:ext cx="3870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漂浮：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＜ 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0E4303-A658-4C4C-9F02-9916A732B7FE}"/>
              </a:ext>
            </a:extLst>
          </p:cNvPr>
          <p:cNvSpPr/>
          <p:nvPr/>
        </p:nvSpPr>
        <p:spPr>
          <a:xfrm>
            <a:off x="3179852" y="1446115"/>
            <a:ext cx="3057247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（利用浮沉条件）</a:t>
            </a:r>
            <a:endParaRPr lang="en-US" altLang="zh-CN" sz="2800" dirty="0">
              <a:latin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026EA11-A45B-480C-9AEC-6E1AAAB89D00}"/>
              </a:ext>
            </a:extLst>
          </p:cNvPr>
          <p:cNvSpPr/>
          <p:nvPr/>
        </p:nvSpPr>
        <p:spPr>
          <a:xfrm>
            <a:off x="3251518" y="368838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</a:rPr>
              <a:t>（利用阿基米德原理）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7823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42F10C5-F7F4-4CA9-9AE9-4BC39B645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9"/>
            <a:ext cx="8229600" cy="4525962"/>
          </a:xfrm>
        </p:spPr>
        <p:txBody>
          <a:bodyPr/>
          <a:lstStyle/>
          <a:p>
            <a:pPr marL="109537" indent="0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．两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杯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分别盛有甲、乙两种不同的液体，把体积相同的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两个实心小球放入甲中，两球沉底；放入乙中，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A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球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漂浮，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球沉底．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球在甲液体中受到的浮力</a:t>
            </a:r>
            <a:r>
              <a:rPr lang="zh-CN" altLang="zh-CN" sz="2400" u="sng" dirty="0"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lang="en-US" altLang="zh-CN" sz="2400" u="sng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在乙液体中的浮力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球在甲液体中受到的浮力</a:t>
            </a:r>
            <a:r>
              <a:rPr lang="zh-CN" altLang="zh-CN" sz="2400" u="sng" dirty="0"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lang="en-US" altLang="zh-CN" sz="2400" u="sng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在乙液体中的浮力</a:t>
            </a:r>
          </a:p>
          <a:p>
            <a:pPr marL="109537" indent="0">
              <a:buNone/>
            </a:pPr>
            <a:endParaRPr lang="zh-CN" altLang="en-US" dirty="0"/>
          </a:p>
        </p:txBody>
      </p:sp>
      <p:pic>
        <p:nvPicPr>
          <p:cNvPr id="7" name="图片 6" descr="学科网 版权所有">
            <a:extLst>
              <a:ext uri="{FF2B5EF4-FFF2-40B4-BE49-F238E27FC236}">
                <a16:creationId xmlns:a16="http://schemas.microsoft.com/office/drawing/2014/main" id="{77E26350-B73E-4CD6-9FE8-DA9C13E959A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363" y="3781079"/>
            <a:ext cx="3801077" cy="186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标题 2">
            <a:extLst>
              <a:ext uri="{FF2B5EF4-FFF2-40B4-BE49-F238E27FC236}">
                <a16:creationId xmlns:a16="http://schemas.microsoft.com/office/drawing/2014/main" id="{79F7AE3B-0973-4FE8-82B9-97828E9D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zh-CN" altLang="en-US" dirty="0"/>
              <a:t>浮力大小比较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76DE3D28-5D65-4CD5-B8F0-1159066CA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1840" y="4062501"/>
            <a:ext cx="17470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A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＜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A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CBE6D217-4B61-429B-A038-999EC0935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920" y="5138281"/>
            <a:ext cx="21386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/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B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endParaRPr lang="zh-CN" altLang="zh-CN" sz="2800" dirty="0"/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65C17DB5-6778-448A-849E-D8472B809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0400" y="5138281"/>
            <a:ext cx="21386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/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B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b="1" i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en-US" altLang="zh-CN" sz="2800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endParaRPr lang="zh-CN" altLang="zh-CN" sz="2800" dirty="0"/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CC87FE0B-50D1-430C-A46E-C1DC05803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867" y="5801964"/>
            <a:ext cx="19776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B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＜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B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23B81E4-1A77-48E9-9F0F-30D65BA0BDB7}"/>
              </a:ext>
            </a:extLst>
          </p:cNvPr>
          <p:cNvSpPr/>
          <p:nvPr/>
        </p:nvSpPr>
        <p:spPr>
          <a:xfrm>
            <a:off x="4780371" y="3528141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zh-CN" altLang="en-US" sz="2800" dirty="0">
                <a:latin typeface="Times New Roman" panose="02020603050405020304" pitchFamily="18" charset="0"/>
              </a:rPr>
              <a:t>＜    ＜    ＜</a:t>
            </a:r>
            <a:endParaRPr lang="zh-CN" altLang="zh-CN" sz="28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365A3FE-6660-4FF4-B3CA-9859AE1F5D2D}"/>
              </a:ext>
            </a:extLst>
          </p:cNvPr>
          <p:cNvSpPr/>
          <p:nvPr/>
        </p:nvSpPr>
        <p:spPr>
          <a:xfrm>
            <a:off x="4344430" y="3440140"/>
            <a:ext cx="871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622331-14C9-4837-9F05-53FF1F0597CE}"/>
              </a:ext>
            </a:extLst>
          </p:cNvPr>
          <p:cNvSpPr/>
          <p:nvPr/>
        </p:nvSpPr>
        <p:spPr>
          <a:xfrm>
            <a:off x="5211232" y="3429000"/>
            <a:ext cx="5309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A</a:t>
            </a:r>
            <a:endParaRPr lang="zh-CN" altLang="en-US" sz="28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965251C-08D1-45A3-A600-3BF77A0A89E7}"/>
              </a:ext>
            </a:extLst>
          </p:cNvPr>
          <p:cNvSpPr/>
          <p:nvPr/>
        </p:nvSpPr>
        <p:spPr>
          <a:xfrm>
            <a:off x="5874689" y="3438862"/>
            <a:ext cx="5966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endParaRPr lang="zh-CN" altLang="en-US" sz="28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FFF07DA-A12A-41B3-B762-EF63880D1DB6}"/>
              </a:ext>
            </a:extLst>
          </p:cNvPr>
          <p:cNvSpPr/>
          <p:nvPr/>
        </p:nvSpPr>
        <p:spPr>
          <a:xfrm>
            <a:off x="6632924" y="3429000"/>
            <a:ext cx="518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B</a:t>
            </a:r>
            <a:endParaRPr lang="zh-CN" altLang="en-US" sz="28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AF2AA87-3A32-4142-97C6-5C4308B8CDC3}"/>
              </a:ext>
            </a:extLst>
          </p:cNvPr>
          <p:cNvSpPr/>
          <p:nvPr/>
        </p:nvSpPr>
        <p:spPr>
          <a:xfrm>
            <a:off x="6266814" y="2307839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＜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FF08F97-CD76-4DB5-8C84-EB0E91223E86}"/>
              </a:ext>
            </a:extLst>
          </p:cNvPr>
          <p:cNvSpPr/>
          <p:nvPr/>
        </p:nvSpPr>
        <p:spPr>
          <a:xfrm>
            <a:off x="5425393" y="2866887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＜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9C1B388-1357-4B12-A499-9E2F3776F2E7}"/>
              </a:ext>
            </a:extLst>
          </p:cNvPr>
          <p:cNvSpPr/>
          <p:nvPr/>
        </p:nvSpPr>
        <p:spPr>
          <a:xfrm>
            <a:off x="6281286" y="4050083"/>
            <a:ext cx="1491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A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en-US" altLang="zh-CN" sz="2800" i="1" dirty="0">
                <a:latin typeface="Times New Roman" panose="02020603050405020304" pitchFamily="18" charset="0"/>
              </a:rPr>
              <a:t>=G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A</a:t>
            </a:r>
            <a:endParaRPr lang="zh-CN" altLang="en-US" sz="2800" dirty="0"/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6C8D1D07-D2C9-4C7B-A263-D4733A2A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327" y="4616364"/>
            <a:ext cx="19549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A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＜ 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A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606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072AEFA-1215-42B5-9E3E-EBD2218C4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甲、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乙两个质量相等的实心球，密度分别为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，且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．将它们放入足够深的水中，甲、乙两球静止时所受浮力之比可能是多少？</a:t>
            </a:r>
          </a:p>
          <a:p>
            <a:pPr marL="109537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None/>
            </a:pP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9FEB298-14BA-496C-AA3C-4ACE742C1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464560"/>
            <a:ext cx="6011692" cy="2722880"/>
          </a:xfrm>
          <a:prstGeom prst="rect">
            <a:avLst/>
          </a:prstGeom>
        </p:spPr>
      </p:pic>
      <p:sp>
        <p:nvSpPr>
          <p:cNvPr id="5" name="标题 2">
            <a:extLst>
              <a:ext uri="{FF2B5EF4-FFF2-40B4-BE49-F238E27FC236}">
                <a16:creationId xmlns:a16="http://schemas.microsoft.com/office/drawing/2014/main" id="{5F18160C-594D-4425-ACE9-1CEE8D44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zh-CN" altLang="en-US" dirty="0"/>
              <a:t>浮力大小比较</a:t>
            </a:r>
          </a:p>
        </p:txBody>
      </p:sp>
    </p:spTree>
    <p:extLst>
      <p:ext uri="{BB962C8B-B14F-4D97-AF65-F5344CB8AC3E}">
        <p14:creationId xmlns:p14="http://schemas.microsoft.com/office/powerpoint/2010/main" val="166680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4A0B7A6A-FFF3-4FC3-B680-995A11A734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04820"/>
              </p:ext>
            </p:extLst>
          </p:nvPr>
        </p:nvGraphicFramePr>
        <p:xfrm>
          <a:off x="381000" y="1905000"/>
          <a:ext cx="8382000" cy="2318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3014096166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93450846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199335290"/>
                    </a:ext>
                  </a:extLst>
                </a:gridCol>
              </a:tblGrid>
              <a:tr h="772716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61004"/>
                  </a:ext>
                </a:extLst>
              </a:tr>
              <a:tr h="7727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漂浮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漂浮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952298"/>
                  </a:ext>
                </a:extLst>
              </a:tr>
              <a:tr h="7727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浮力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86917"/>
                  </a:ext>
                </a:extLst>
              </a:tr>
            </a:tbl>
          </a:graphicData>
        </a:graphic>
      </p:graphicFrame>
      <p:sp>
        <p:nvSpPr>
          <p:cNvPr id="6" name="Text Box 46">
            <a:extLst>
              <a:ext uri="{FF2B5EF4-FFF2-40B4-BE49-F238E27FC236}">
                <a16:creationId xmlns:a16="http://schemas.microsoft.com/office/drawing/2014/main" id="{C745F9BC-2CD9-4812-8339-CB744DA94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467350"/>
            <a:ext cx="2971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dirty="0">
                <a:latin typeface="Times New Roman" panose="02020603050405020304" pitchFamily="18" charset="0"/>
              </a:rPr>
              <a:t>1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798291B-2D48-4F8F-8CE2-C01387A1E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4422359"/>
            <a:ext cx="5514975" cy="7429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5600E14-712F-4136-A576-038B393D4649}"/>
              </a:ext>
            </a:extLst>
          </p:cNvPr>
          <p:cNvSpPr/>
          <p:nvPr/>
        </p:nvSpPr>
        <p:spPr>
          <a:xfrm>
            <a:off x="3962400" y="3486509"/>
            <a:ext cx="1433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BE6574C-92EB-4B09-9466-8D20B1CD9827}"/>
              </a:ext>
            </a:extLst>
          </p:cNvPr>
          <p:cNvSpPr/>
          <p:nvPr/>
        </p:nvSpPr>
        <p:spPr>
          <a:xfrm>
            <a:off x="6612784" y="3449320"/>
            <a:ext cx="1433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56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B003BD1A-1454-47C2-BE7F-2AE76420E5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794762"/>
              </p:ext>
            </p:extLst>
          </p:nvPr>
        </p:nvGraphicFramePr>
        <p:xfrm>
          <a:off x="381000" y="1905000"/>
          <a:ext cx="8382000" cy="2318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3014096166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93450846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199335290"/>
                    </a:ext>
                  </a:extLst>
                </a:gridCol>
              </a:tblGrid>
              <a:tr h="772716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61004"/>
                  </a:ext>
                </a:extLst>
              </a:tr>
              <a:tr h="7727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沉底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沉底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952298"/>
                  </a:ext>
                </a:extLst>
              </a:tr>
              <a:tr h="7727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浮力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86917"/>
                  </a:ext>
                </a:extLst>
              </a:tr>
            </a:tbl>
          </a:graphicData>
        </a:graphic>
      </p:graphicFrame>
      <p:sp>
        <p:nvSpPr>
          <p:cNvPr id="5" name="Text Box 46">
            <a:extLst>
              <a:ext uri="{FF2B5EF4-FFF2-40B4-BE49-F238E27FC236}">
                <a16:creationId xmlns:a16="http://schemas.microsoft.com/office/drawing/2014/main" id="{36C1DB8D-7FB0-4ADE-AA5B-A905ECCC2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247620"/>
            <a:ext cx="3429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48F1A51-9AFE-436F-9B84-61639E9CF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90" y="4368671"/>
            <a:ext cx="5505450" cy="733425"/>
          </a:xfrm>
          <a:prstGeom prst="rect">
            <a:avLst/>
          </a:prstGeom>
        </p:spPr>
      </p:pic>
      <p:sp>
        <p:nvSpPr>
          <p:cNvPr id="8" name="Text Box 46">
            <a:extLst>
              <a:ext uri="{FF2B5EF4-FFF2-40B4-BE49-F238E27FC236}">
                <a16:creationId xmlns:a16="http://schemas.microsoft.com/office/drawing/2014/main" id="{CD8AE16E-84FA-473D-8355-5AD1E0D11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247620"/>
            <a:ext cx="198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BBB2284-AA82-4A63-9E6C-35A137CBC93A}"/>
              </a:ext>
            </a:extLst>
          </p:cNvPr>
          <p:cNvSpPr/>
          <p:nvPr/>
        </p:nvSpPr>
        <p:spPr>
          <a:xfrm>
            <a:off x="3579580" y="3516159"/>
            <a:ext cx="1984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F8E3AD1-C5BC-4988-96AA-342AA60AFB59}"/>
              </a:ext>
            </a:extLst>
          </p:cNvPr>
          <p:cNvSpPr/>
          <p:nvPr/>
        </p:nvSpPr>
        <p:spPr>
          <a:xfrm>
            <a:off x="6400800" y="3516159"/>
            <a:ext cx="1984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B003BD1A-1454-47C2-BE7F-2AE76420E5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040865"/>
              </p:ext>
            </p:extLst>
          </p:nvPr>
        </p:nvGraphicFramePr>
        <p:xfrm>
          <a:off x="381000" y="1447800"/>
          <a:ext cx="8382000" cy="2318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3014096166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93450846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199335290"/>
                    </a:ext>
                  </a:extLst>
                </a:gridCol>
              </a:tblGrid>
              <a:tr h="772716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61004"/>
                  </a:ext>
                </a:extLst>
              </a:tr>
              <a:tr h="7727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沉底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漂浮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952298"/>
                  </a:ext>
                </a:extLst>
              </a:tr>
              <a:tr h="7727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浮力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8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86917"/>
                  </a:ext>
                </a:extLst>
              </a:tr>
            </a:tbl>
          </a:graphicData>
        </a:graphic>
      </p:graphicFrame>
      <p:sp>
        <p:nvSpPr>
          <p:cNvPr id="6" name="Text Box 46">
            <a:extLst>
              <a:ext uri="{FF2B5EF4-FFF2-40B4-BE49-F238E27FC236}">
                <a16:creationId xmlns:a16="http://schemas.microsoft.com/office/drawing/2014/main" id="{DC3D34D5-B5C3-4D4B-9619-8670E28CC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" y="4734580"/>
            <a:ext cx="3733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7D5D3ED3-C492-46DA-A781-0D6BE9EA2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734580"/>
            <a:ext cx="3733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62EBC58E-6C73-4B61-B9F9-EF6F9C5EC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410200"/>
            <a:ext cx="3733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E964F2FC-B88E-4D73-919C-E55901D26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410200"/>
            <a:ext cx="3733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19341D1-17C6-4F04-A2C6-B5B17249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3915430"/>
            <a:ext cx="5514975" cy="7429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6F5FA22-5A99-4F96-9951-A801D7A3D4C1}"/>
              </a:ext>
            </a:extLst>
          </p:cNvPr>
          <p:cNvSpPr/>
          <p:nvPr/>
        </p:nvSpPr>
        <p:spPr>
          <a:xfrm>
            <a:off x="3579579" y="3019218"/>
            <a:ext cx="1984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水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2CE2855-FF74-45E8-BF40-15AAECF9A218}"/>
              </a:ext>
            </a:extLst>
          </p:cNvPr>
          <p:cNvSpPr/>
          <p:nvPr/>
        </p:nvSpPr>
        <p:spPr>
          <a:xfrm>
            <a:off x="6612784" y="3013344"/>
            <a:ext cx="1433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乙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49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E17FF74-BDF5-4D7B-B0EF-7B95B1E56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当实心物体漂浮于液面时</a:t>
            </a: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BC976E2-FD50-41CA-BA2F-3DA9E415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漂浮体问题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B61AC443-F12B-4716-A2A7-954BA002E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75131"/>
            <a:ext cx="304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液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</a:rPr>
              <a:t>=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F6D9C2-CE4C-40FB-A4D7-04BFFE721651}"/>
              </a:ext>
            </a:extLst>
          </p:cNvPr>
          <p:cNvSpPr/>
          <p:nvPr/>
        </p:nvSpPr>
        <p:spPr>
          <a:xfrm>
            <a:off x="1676400" y="2224463"/>
            <a:ext cx="1828800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0EE220-6A7D-4E8C-BACA-E5B65FAC25CC}"/>
              </a:ext>
            </a:extLst>
          </p:cNvPr>
          <p:cNvSpPr/>
          <p:nvPr/>
        </p:nvSpPr>
        <p:spPr>
          <a:xfrm>
            <a:off x="3860800" y="4006484"/>
            <a:ext cx="45974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根据密度比可得“排物比”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46A868-00CC-4954-8E9D-62497E379641}"/>
              </a:ext>
            </a:extLst>
          </p:cNvPr>
          <p:cNvSpPr/>
          <p:nvPr/>
        </p:nvSpPr>
        <p:spPr>
          <a:xfrm>
            <a:off x="3860800" y="4773502"/>
            <a:ext cx="45974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根据“排物比”可得密度比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CD50F78-9C1E-4889-9CE9-8D0992268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079311"/>
            <a:ext cx="1295400" cy="97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9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E17FF74-BDF5-4D7B-B0EF-7B95B1E56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9"/>
            <a:ext cx="8229600" cy="4525962"/>
          </a:xfrm>
        </p:spPr>
        <p:txBody>
          <a:bodyPr/>
          <a:lstStyle/>
          <a:p>
            <a:pPr marL="109537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我们常用成语“冰山一角”形容事物显露出来的仅仅是其很小的一部分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事实上，冰山浮在海水中的确只露出“一角”，更多的部分还位于海面之下，那么，露出海面的部分约占冰山总体积的百分之几？</a:t>
            </a:r>
            <a:r>
              <a:rPr lang="el-GR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l-GR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海水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=1.0×10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l-GR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=0.9×10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F5FD6C-77AC-4839-8AF8-70606ACD5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862641"/>
            <a:ext cx="1625600" cy="10284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6336158-79FA-4C3A-B6B8-95575C6F4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600" y="4922106"/>
            <a:ext cx="2312125" cy="9095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5C6C43E-56E6-48A8-9D90-73BFCDD85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4862641"/>
            <a:ext cx="2757578" cy="102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9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E17FF74-BDF5-4D7B-B0EF-7B95B1E56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9"/>
            <a:ext cx="8229600" cy="4525962"/>
          </a:xfrm>
        </p:spPr>
        <p:txBody>
          <a:bodyPr/>
          <a:lstStyle/>
          <a:p>
            <a:pPr marL="109537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将一个实心物体放入足够深的水中，静止时有五分之二的体积露出水面；若将该实心物体放入足够深的另一种液体中，静止时有四分之一的体积露出液面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，求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物体的密度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和液体的密度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</a:p>
          <a:p>
            <a:endParaRPr lang="zh-CN" altLang="en-US" dirty="0"/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431BB30-2ED2-42A3-8FCF-53644FEF1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962" y="4012487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r>
              <a:rPr lang="en-US" altLang="zh-CN" sz="2800" dirty="0">
                <a:latin typeface="Times New Roman" panose="02020603050405020304" pitchFamily="18" charset="0"/>
              </a:rPr>
              <a:t>=0.6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g/cm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C221CE-2314-4606-A2B4-E985FD02F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080" y="3750857"/>
            <a:ext cx="1493520" cy="1066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E250D4A-0096-46CB-950C-C685BBAF6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535" y="3861692"/>
            <a:ext cx="758825" cy="8248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C3BDDF-706B-41A2-AEF2-07FC9E32A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015" y="4837977"/>
            <a:ext cx="1493520" cy="115627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981B982-E26B-4AF8-B625-E1157F46B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600" y="4978006"/>
            <a:ext cx="610133" cy="824810"/>
          </a:xfrm>
          <a:prstGeom prst="rect">
            <a:avLst/>
          </a:prstGeom>
        </p:spPr>
      </p:pic>
      <p:sp>
        <p:nvSpPr>
          <p:cNvPr id="11" name="Text Box 46">
            <a:extLst>
              <a:ext uri="{FF2B5EF4-FFF2-40B4-BE49-F238E27FC236}">
                <a16:creationId xmlns:a16="http://schemas.microsoft.com/office/drawing/2014/main" id="{5BCC6190-119A-440D-9C65-A536E396B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962" y="4988058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液</a:t>
            </a:r>
            <a:r>
              <a:rPr lang="en-US" altLang="zh-CN" sz="2800" dirty="0">
                <a:latin typeface="Times New Roman" panose="02020603050405020304" pitchFamily="18" charset="0"/>
              </a:rPr>
              <a:t>=0.8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g/cm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788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764F24A-3D48-4FD4-921E-3FF5E4B2E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容器内盛有水，在一试管里面放一小球后，浮在水面上（如图所示）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现将小球取下沉入水中，试管仍浮在水面上，则容器内液面将如何变化？</a:t>
            </a: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zh-CN" altLang="en-US" sz="28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1A06F1C-748C-4ED4-AF0E-01F2DED2E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液面变化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3886EA5-1C74-4EE0-B7DA-E88CAD77CBEB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581400"/>
            <a:ext cx="2017712" cy="1944687"/>
            <a:chOff x="0" y="0"/>
            <a:chExt cx="1271" cy="124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E393293-239C-450A-A6CE-197282D3CA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4A899EEE-106C-47F2-B73C-52255DE788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384"/>
                <a:ext cx="1043" cy="1067"/>
                <a:chOff x="0" y="0"/>
                <a:chExt cx="1043" cy="1067"/>
              </a:xfrm>
            </p:grpSpPr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955D17F6-8F8D-4154-81F2-0E65C284E7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43" cy="273"/>
                </a:xfrm>
                <a:prstGeom prst="rect">
                  <a:avLst/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" name="AutoShape 11">
                  <a:extLst>
                    <a:ext uri="{FF2B5EF4-FFF2-40B4-BE49-F238E27FC236}">
                      <a16:creationId xmlns:a16="http://schemas.microsoft.com/office/drawing/2014/main" id="{214F49ED-602F-4A2B-A056-5003DDE09D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5"/>
                  <a:ext cx="1043" cy="952"/>
                </a:xfrm>
                <a:prstGeom prst="roundRect">
                  <a:avLst>
                    <a:gd name="adj" fmla="val 11241"/>
                  </a:avLst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2" name="AutoShape 12">
                <a:extLst>
                  <a:ext uri="{FF2B5EF4-FFF2-40B4-BE49-F238E27FC236}">
                    <a16:creationId xmlns:a16="http://schemas.microsoft.com/office/drawing/2014/main" id="{0ED53432-8851-4CD6-8E8B-5A352D930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244CD795-1C07-42D6-B0E6-EB137D92B6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" name="Line 14">
              <a:extLst>
                <a:ext uri="{FF2B5EF4-FFF2-40B4-BE49-F238E27FC236}">
                  <a16:creationId xmlns:a16="http://schemas.microsoft.com/office/drawing/2014/main" id="{65A875CD-5BB2-4188-BD82-817EDBBC3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" y="327"/>
              <a:ext cx="1165" cy="0"/>
            </a:xfrm>
            <a:prstGeom prst="line">
              <a:avLst/>
            </a:prstGeom>
            <a:noFill/>
            <a:ln w="19050" cmpd="sng">
              <a:solidFill>
                <a:srgbClr val="3690E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876BF52A-FB1E-4C4A-A961-D3DD7B8A19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" y="46"/>
              <a:ext cx="476" cy="680"/>
              <a:chOff x="0" y="0"/>
              <a:chExt cx="408" cy="907"/>
            </a:xfrm>
          </p:grpSpPr>
          <p:sp>
            <p:nvSpPr>
              <p:cNvPr id="9" name="Rectangle 16">
                <a:extLst>
                  <a:ext uri="{FF2B5EF4-FFF2-40B4-BE49-F238E27FC236}">
                    <a16:creationId xmlns:a16="http://schemas.microsoft.com/office/drawing/2014/main" id="{D2825507-A721-439D-B135-DE34AFA3A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" y="23"/>
                <a:ext cx="317" cy="884"/>
              </a:xfrm>
              <a:prstGeom prst="rect">
                <a:avLst/>
              </a:prstGeom>
              <a:solidFill>
                <a:schemeClr val="bg1"/>
              </a:solidFill>
              <a:ln w="28575" cmpd="sng">
                <a:solidFill>
                  <a:srgbClr val="3690E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Rectangle 17">
                <a:extLst>
                  <a:ext uri="{FF2B5EF4-FFF2-40B4-BE49-F238E27FC236}">
                    <a16:creationId xmlns:a16="http://schemas.microsoft.com/office/drawing/2014/main" id="{F6008F1F-EAED-4E63-97B7-BBB56B827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08" cy="9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" name="Oval 18">
              <a:extLst>
                <a:ext uri="{FF2B5EF4-FFF2-40B4-BE49-F238E27FC236}">
                  <a16:creationId xmlns:a16="http://schemas.microsoft.com/office/drawing/2014/main" id="{0DC2F68F-1EE4-4E21-A70F-2338AAA99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" y="499"/>
              <a:ext cx="226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7451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60329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61D341F-D286-486E-8415-0A7BFD790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5289"/>
            <a:ext cx="8229600" cy="4525962"/>
          </a:xfrm>
        </p:spPr>
        <p:txBody>
          <a:bodyPr/>
          <a:lstStyle/>
          <a:p>
            <a:pPr marL="109537" indent="0" eaLnBrk="1" hangingPunct="1">
              <a:lnSpc>
                <a:spcPct val="120000"/>
              </a:lnSpc>
              <a:buNone/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以试管和小球为研究对象（整体法）</a:t>
            </a:r>
          </a:p>
          <a:p>
            <a:pPr marL="109537" indent="0" eaLnBrk="1" hangingPunct="1">
              <a:lnSpc>
                <a:spcPct val="120000"/>
              </a:lnSpc>
              <a:buNone/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球在试管内，整体漂浮：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109537" indent="0" eaLnBrk="1" hangingPunct="1">
              <a:lnSpc>
                <a:spcPct val="120000"/>
              </a:lnSpc>
              <a:buNone/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球沉底，试管漂浮：   </a:t>
            </a: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 eaLnBrk="1" hangingPunct="1">
              <a:lnSpc>
                <a:spcPct val="120000"/>
              </a:lnSpc>
              <a:buNone/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总重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总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不变，</a:t>
            </a:r>
            <a:endParaRPr lang="en-US" altLang="zh-CN" sz="2800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109537" indent="0" eaLnBrk="1" hangingPunct="1">
              <a:lnSpc>
                <a:spcPct val="120000"/>
              </a:lnSpc>
              <a:buNone/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根据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水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排</a:t>
            </a:r>
            <a:endParaRPr lang="en-US" altLang="zh-CN" sz="2800" baseline="-25000" dirty="0">
              <a:ea typeface="宋体" panose="02010600030101010101" pitchFamily="2" charset="-122"/>
            </a:endParaRPr>
          </a:p>
          <a:p>
            <a:pPr marL="109537" indent="0" eaLnBrk="1" hangingPunct="1">
              <a:lnSpc>
                <a:spcPct val="120000"/>
              </a:lnSpc>
              <a:buNone/>
            </a:pPr>
            <a:r>
              <a:rPr lang="zh-CN" altLang="en-US" sz="2800" dirty="0">
                <a:ea typeface="宋体" panose="02010600030101010101" pitchFamily="2" charset="-122"/>
              </a:rPr>
              <a:t>液面下降</a:t>
            </a:r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E435B62-C992-4E99-8EBB-4E08338C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液面变化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26CCE914-29CE-4AF4-9656-67BA88F2CD79}"/>
              </a:ext>
            </a:extLst>
          </p:cNvPr>
          <p:cNvGrpSpPr>
            <a:grpSpLocks/>
          </p:cNvGrpSpPr>
          <p:nvPr/>
        </p:nvGrpSpPr>
        <p:grpSpPr bwMode="auto">
          <a:xfrm>
            <a:off x="4046042" y="4205281"/>
            <a:ext cx="2017712" cy="1944687"/>
            <a:chOff x="0" y="0"/>
            <a:chExt cx="1271" cy="124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550FDA8D-610F-4B74-9307-78B44CB694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DB6205A0-A21D-4B6B-8328-4DDEB76AE3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384"/>
                <a:ext cx="1043" cy="1067"/>
                <a:chOff x="0" y="0"/>
                <a:chExt cx="1043" cy="1067"/>
              </a:xfrm>
            </p:grpSpPr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52301A4F-C517-4119-A527-6B5E05F8DB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43" cy="273"/>
                </a:xfrm>
                <a:prstGeom prst="rect">
                  <a:avLst/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" name="AutoShape 11">
                  <a:extLst>
                    <a:ext uri="{FF2B5EF4-FFF2-40B4-BE49-F238E27FC236}">
                      <a16:creationId xmlns:a16="http://schemas.microsoft.com/office/drawing/2014/main" id="{5A24491E-8B45-4AFF-AAC4-BF27D9B391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5"/>
                  <a:ext cx="1043" cy="952"/>
                </a:xfrm>
                <a:prstGeom prst="roundRect">
                  <a:avLst>
                    <a:gd name="adj" fmla="val 11241"/>
                  </a:avLst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2" name="AutoShape 12">
                <a:extLst>
                  <a:ext uri="{FF2B5EF4-FFF2-40B4-BE49-F238E27FC236}">
                    <a16:creationId xmlns:a16="http://schemas.microsoft.com/office/drawing/2014/main" id="{70D67BCA-D1DF-45CF-9E92-B313515D6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D232935E-F2F6-40B8-9233-BFEE56989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" name="Line 14">
              <a:extLst>
                <a:ext uri="{FF2B5EF4-FFF2-40B4-BE49-F238E27FC236}">
                  <a16:creationId xmlns:a16="http://schemas.microsoft.com/office/drawing/2014/main" id="{B6DC7919-DD2E-48DD-BF70-211AA02EF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" y="327"/>
              <a:ext cx="1165" cy="0"/>
            </a:xfrm>
            <a:prstGeom prst="line">
              <a:avLst/>
            </a:prstGeom>
            <a:noFill/>
            <a:ln w="19050" cmpd="sng">
              <a:solidFill>
                <a:srgbClr val="3690E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5CBD76C7-5FCC-4C19-B124-C75AEB6F40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" y="46"/>
              <a:ext cx="476" cy="680"/>
              <a:chOff x="0" y="0"/>
              <a:chExt cx="408" cy="907"/>
            </a:xfrm>
          </p:grpSpPr>
          <p:sp>
            <p:nvSpPr>
              <p:cNvPr id="9" name="Rectangle 16">
                <a:extLst>
                  <a:ext uri="{FF2B5EF4-FFF2-40B4-BE49-F238E27FC236}">
                    <a16:creationId xmlns:a16="http://schemas.microsoft.com/office/drawing/2014/main" id="{6E6AA941-AEC0-4B2C-AA45-2A1D814CA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" y="23"/>
                <a:ext cx="317" cy="884"/>
              </a:xfrm>
              <a:prstGeom prst="rect">
                <a:avLst/>
              </a:prstGeom>
              <a:solidFill>
                <a:schemeClr val="bg1"/>
              </a:solidFill>
              <a:ln w="28575" cmpd="sng">
                <a:solidFill>
                  <a:srgbClr val="3690E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Rectangle 17">
                <a:extLst>
                  <a:ext uri="{FF2B5EF4-FFF2-40B4-BE49-F238E27FC236}">
                    <a16:creationId xmlns:a16="http://schemas.microsoft.com/office/drawing/2014/main" id="{4D4633A7-5DEA-418D-A16D-11AB8DE18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08" cy="9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" name="Oval 18">
              <a:extLst>
                <a:ext uri="{FF2B5EF4-FFF2-40B4-BE49-F238E27FC236}">
                  <a16:creationId xmlns:a16="http://schemas.microsoft.com/office/drawing/2014/main" id="{08C1FEA4-015D-480D-B454-3FBADDA97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" y="499"/>
              <a:ext cx="226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7451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grpSp>
        <p:nvGrpSpPr>
          <p:cNvPr id="16" name="Group 7">
            <a:extLst>
              <a:ext uri="{FF2B5EF4-FFF2-40B4-BE49-F238E27FC236}">
                <a16:creationId xmlns:a16="http://schemas.microsoft.com/office/drawing/2014/main" id="{0D5E37CB-09E4-426D-828E-D5357AF5E815}"/>
              </a:ext>
            </a:extLst>
          </p:cNvPr>
          <p:cNvGrpSpPr>
            <a:grpSpLocks/>
          </p:cNvGrpSpPr>
          <p:nvPr/>
        </p:nvGrpSpPr>
        <p:grpSpPr bwMode="auto">
          <a:xfrm>
            <a:off x="6669088" y="4205281"/>
            <a:ext cx="2017712" cy="1944687"/>
            <a:chOff x="0" y="0"/>
            <a:chExt cx="1271" cy="1247"/>
          </a:xfrm>
        </p:grpSpPr>
        <p:grpSp>
          <p:nvGrpSpPr>
            <p:cNvPr id="17" name="Group 8">
              <a:extLst>
                <a:ext uri="{FF2B5EF4-FFF2-40B4-BE49-F238E27FC236}">
                  <a16:creationId xmlns:a16="http://schemas.microsoft.com/office/drawing/2014/main" id="{B9492CD6-B516-4222-86B5-20AA33790C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grpSp>
            <p:nvGrpSpPr>
              <p:cNvPr id="23" name="Group 9">
                <a:extLst>
                  <a:ext uri="{FF2B5EF4-FFF2-40B4-BE49-F238E27FC236}">
                    <a16:creationId xmlns:a16="http://schemas.microsoft.com/office/drawing/2014/main" id="{C8BE66DC-A3F0-4B2B-AAE7-219AFDE63A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499"/>
                <a:ext cx="1043" cy="952"/>
                <a:chOff x="0" y="115"/>
                <a:chExt cx="1043" cy="952"/>
              </a:xfrm>
            </p:grpSpPr>
            <p:sp>
              <p:nvSpPr>
                <p:cNvPr id="26" name="Rectangle 10">
                  <a:extLst>
                    <a:ext uri="{FF2B5EF4-FFF2-40B4-BE49-F238E27FC236}">
                      <a16:creationId xmlns:a16="http://schemas.microsoft.com/office/drawing/2014/main" id="{444B06A6-DC92-4B15-B24D-867E262BB1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5"/>
                  <a:ext cx="1020" cy="158"/>
                </a:xfrm>
                <a:prstGeom prst="rect">
                  <a:avLst/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7" name="AutoShape 11">
                  <a:extLst>
                    <a:ext uri="{FF2B5EF4-FFF2-40B4-BE49-F238E27FC236}">
                      <a16:creationId xmlns:a16="http://schemas.microsoft.com/office/drawing/2014/main" id="{A4BF0B78-99DF-42AD-8052-8A64DB2044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5"/>
                  <a:ext cx="1043" cy="952"/>
                </a:xfrm>
                <a:prstGeom prst="roundRect">
                  <a:avLst>
                    <a:gd name="adj" fmla="val 11241"/>
                  </a:avLst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4" name="AutoShape 12">
                <a:extLst>
                  <a:ext uri="{FF2B5EF4-FFF2-40B4-BE49-F238E27FC236}">
                    <a16:creationId xmlns:a16="http://schemas.microsoft.com/office/drawing/2014/main" id="{0192E968-5E10-4C7A-9B38-87C49711BA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5" name="Rectangle 13">
                <a:extLst>
                  <a:ext uri="{FF2B5EF4-FFF2-40B4-BE49-F238E27FC236}">
                    <a16:creationId xmlns:a16="http://schemas.microsoft.com/office/drawing/2014/main" id="{D95FD795-154D-4170-BD04-2E3E46B0A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7407973B-1820-446A-975E-41776DCE92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" y="429"/>
              <a:ext cx="1165" cy="0"/>
            </a:xfrm>
            <a:prstGeom prst="line">
              <a:avLst/>
            </a:prstGeom>
            <a:noFill/>
            <a:ln w="19050" cmpd="sng">
              <a:solidFill>
                <a:srgbClr val="3690E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9" name="Group 15">
              <a:extLst>
                <a:ext uri="{FF2B5EF4-FFF2-40B4-BE49-F238E27FC236}">
                  <a16:creationId xmlns:a16="http://schemas.microsoft.com/office/drawing/2014/main" id="{8B9EB698-4B31-4805-BAA3-75AAF83AD9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" y="57"/>
              <a:ext cx="476" cy="686"/>
              <a:chOff x="0" y="15"/>
              <a:chExt cx="408" cy="913"/>
            </a:xfrm>
          </p:grpSpPr>
          <p:sp>
            <p:nvSpPr>
              <p:cNvPr id="21" name="Rectangle 16">
                <a:extLst>
                  <a:ext uri="{FF2B5EF4-FFF2-40B4-BE49-F238E27FC236}">
                    <a16:creationId xmlns:a16="http://schemas.microsoft.com/office/drawing/2014/main" id="{CDAC0489-56D0-40FF-97E7-D3406A9A3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" y="44"/>
                <a:ext cx="317" cy="884"/>
              </a:xfrm>
              <a:prstGeom prst="rect">
                <a:avLst/>
              </a:prstGeom>
              <a:solidFill>
                <a:schemeClr val="bg1"/>
              </a:solidFill>
              <a:ln w="28575" cmpd="sng">
                <a:solidFill>
                  <a:srgbClr val="3690E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" name="Rectangle 17">
                <a:extLst>
                  <a:ext uri="{FF2B5EF4-FFF2-40B4-BE49-F238E27FC236}">
                    <a16:creationId xmlns:a16="http://schemas.microsoft.com/office/drawing/2014/main" id="{D14813E5-D14F-4960-AA4C-74819127F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5"/>
                <a:ext cx="408" cy="9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04B2015C-5CCF-49E8-AE2D-DA5E9338F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" y="1020"/>
              <a:ext cx="226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7451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28" name="Text Box 46">
            <a:extLst>
              <a:ext uri="{FF2B5EF4-FFF2-40B4-BE49-F238E27FC236}">
                <a16:creationId xmlns:a16="http://schemas.microsoft.com/office/drawing/2014/main" id="{CD6D6D6B-BCE1-4E1C-BD4A-792365626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2755" y="1778368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DA82F605-542C-4C3E-98D7-33CAED6F4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563" y="2309080"/>
            <a:ext cx="254859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537" indent="0" eaLnBrk="1" hangingPunct="1">
              <a:lnSpc>
                <a:spcPct val="120000"/>
              </a:lnSpc>
              <a:buNone/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支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</a:p>
        </p:txBody>
      </p:sp>
      <p:sp>
        <p:nvSpPr>
          <p:cNvPr id="30" name="Text Box 46">
            <a:extLst>
              <a:ext uri="{FF2B5EF4-FFF2-40B4-BE49-F238E27FC236}">
                <a16:creationId xmlns:a16="http://schemas.microsoft.com/office/drawing/2014/main" id="{E4D013FF-C28C-41BF-B2F0-05D7530A5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4427" y="2868977"/>
            <a:ext cx="254859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537" indent="0" eaLnBrk="1" hangingPunct="1">
              <a:lnSpc>
                <a:spcPct val="120000"/>
              </a:lnSpc>
              <a:buNone/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＞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baseline="-25000" dirty="0">
              <a:latin typeface="Times New Roman" panose="02020603050405020304" pitchFamily="18" charset="0"/>
            </a:endParaRP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9F599B31-0F58-43DF-9230-7E8E1FE70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343" y="3454888"/>
            <a:ext cx="254859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537" indent="0" eaLnBrk="1" hangingPunct="1">
              <a:lnSpc>
                <a:spcPct val="120000"/>
              </a:lnSpc>
              <a:buNone/>
            </a:pP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＞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baseline="-25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08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6214FC9-9B2F-45DC-A674-B5DEB17FE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液面变化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C5EB170D-C7BB-4D34-9F8C-A92EDBE13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" y="1657587"/>
            <a:ext cx="53034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当小球取出放入水中漂浮或悬浮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2E267B1B-B6C7-4817-B57A-291D75424938}"/>
              </a:ext>
            </a:extLst>
          </p:cNvPr>
          <p:cNvGrpSpPr>
            <a:grpSpLocks/>
          </p:cNvGrpSpPr>
          <p:nvPr/>
        </p:nvGrpSpPr>
        <p:grpSpPr bwMode="auto">
          <a:xfrm>
            <a:off x="638195" y="3251634"/>
            <a:ext cx="2017712" cy="1944687"/>
            <a:chOff x="0" y="0"/>
            <a:chExt cx="1271" cy="1247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E17D4A72-9B52-40FE-997D-755ECCCF6E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grpSp>
            <p:nvGrpSpPr>
              <p:cNvPr id="12" name="Group 9">
                <a:extLst>
                  <a:ext uri="{FF2B5EF4-FFF2-40B4-BE49-F238E27FC236}">
                    <a16:creationId xmlns:a16="http://schemas.microsoft.com/office/drawing/2014/main" id="{23C4E46A-86ED-460E-AD71-630834A884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384"/>
                <a:ext cx="1043" cy="1067"/>
                <a:chOff x="0" y="0"/>
                <a:chExt cx="1043" cy="1067"/>
              </a:xfrm>
            </p:grpSpPr>
            <p:sp>
              <p:nvSpPr>
                <p:cNvPr id="15" name="Rectangle 10">
                  <a:extLst>
                    <a:ext uri="{FF2B5EF4-FFF2-40B4-BE49-F238E27FC236}">
                      <a16:creationId xmlns:a16="http://schemas.microsoft.com/office/drawing/2014/main" id="{14B3F7A2-8853-4B12-84E2-D40D359B0A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43" cy="273"/>
                </a:xfrm>
                <a:prstGeom prst="rect">
                  <a:avLst/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6" name="AutoShape 11">
                  <a:extLst>
                    <a:ext uri="{FF2B5EF4-FFF2-40B4-BE49-F238E27FC236}">
                      <a16:creationId xmlns:a16="http://schemas.microsoft.com/office/drawing/2014/main" id="{E26420A9-257A-49C4-AA2B-325DC2E42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5"/>
                  <a:ext cx="1043" cy="952"/>
                </a:xfrm>
                <a:prstGeom prst="roundRect">
                  <a:avLst>
                    <a:gd name="adj" fmla="val 11241"/>
                  </a:avLst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3" name="AutoShape 12">
                <a:extLst>
                  <a:ext uri="{FF2B5EF4-FFF2-40B4-BE49-F238E27FC236}">
                    <a16:creationId xmlns:a16="http://schemas.microsoft.com/office/drawing/2014/main" id="{69F3C787-6790-4BD1-837E-CDD90F0F2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20B811-E74D-441A-AC23-E7AF58004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" name="Line 14">
              <a:extLst>
                <a:ext uri="{FF2B5EF4-FFF2-40B4-BE49-F238E27FC236}">
                  <a16:creationId xmlns:a16="http://schemas.microsoft.com/office/drawing/2014/main" id="{FC52B784-CE93-428A-BB2A-73529F601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" y="327"/>
              <a:ext cx="1165" cy="0"/>
            </a:xfrm>
            <a:prstGeom prst="line">
              <a:avLst/>
            </a:prstGeom>
            <a:noFill/>
            <a:ln w="19050" cmpd="sng">
              <a:solidFill>
                <a:srgbClr val="3690E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B9E14F9D-E784-4395-BDB0-0B8C73A29D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" y="46"/>
              <a:ext cx="476" cy="680"/>
              <a:chOff x="0" y="0"/>
              <a:chExt cx="408" cy="907"/>
            </a:xfrm>
          </p:grpSpPr>
          <p:sp>
            <p:nvSpPr>
              <p:cNvPr id="10" name="Rectangle 16">
                <a:extLst>
                  <a:ext uri="{FF2B5EF4-FFF2-40B4-BE49-F238E27FC236}">
                    <a16:creationId xmlns:a16="http://schemas.microsoft.com/office/drawing/2014/main" id="{F5CB2935-5EE6-46E1-AECF-0D997D359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" y="23"/>
                <a:ext cx="317" cy="884"/>
              </a:xfrm>
              <a:prstGeom prst="rect">
                <a:avLst/>
              </a:prstGeom>
              <a:solidFill>
                <a:schemeClr val="bg1"/>
              </a:solidFill>
              <a:ln w="28575" cmpd="sng">
                <a:solidFill>
                  <a:srgbClr val="3690E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" name="Rectangle 17">
                <a:extLst>
                  <a:ext uri="{FF2B5EF4-FFF2-40B4-BE49-F238E27FC236}">
                    <a16:creationId xmlns:a16="http://schemas.microsoft.com/office/drawing/2014/main" id="{46C17EF4-F5ED-4D40-A3EF-1D47AF5025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08" cy="9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" name="Oval 18">
              <a:extLst>
                <a:ext uri="{FF2B5EF4-FFF2-40B4-BE49-F238E27FC236}">
                  <a16:creationId xmlns:a16="http://schemas.microsoft.com/office/drawing/2014/main" id="{4A4BD17D-9299-4400-9ABD-1E0051E02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" y="499"/>
              <a:ext cx="226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7451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grpSp>
        <p:nvGrpSpPr>
          <p:cNvPr id="29" name="Group 7">
            <a:extLst>
              <a:ext uri="{FF2B5EF4-FFF2-40B4-BE49-F238E27FC236}">
                <a16:creationId xmlns:a16="http://schemas.microsoft.com/office/drawing/2014/main" id="{6E2F71F8-9074-4F08-9191-F4FD104603C9}"/>
              </a:ext>
            </a:extLst>
          </p:cNvPr>
          <p:cNvGrpSpPr>
            <a:grpSpLocks/>
          </p:cNvGrpSpPr>
          <p:nvPr/>
        </p:nvGrpSpPr>
        <p:grpSpPr bwMode="auto">
          <a:xfrm>
            <a:off x="3082027" y="3124629"/>
            <a:ext cx="2017712" cy="2056971"/>
            <a:chOff x="0" y="-72"/>
            <a:chExt cx="1271" cy="1319"/>
          </a:xfrm>
        </p:grpSpPr>
        <p:grpSp>
          <p:nvGrpSpPr>
            <p:cNvPr id="30" name="Group 8">
              <a:extLst>
                <a:ext uri="{FF2B5EF4-FFF2-40B4-BE49-F238E27FC236}">
                  <a16:creationId xmlns:a16="http://schemas.microsoft.com/office/drawing/2014/main" id="{FC1FEFBD-3E83-4FFF-ACCC-11CD440F2D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grpSp>
            <p:nvGrpSpPr>
              <p:cNvPr id="36" name="Group 9">
                <a:extLst>
                  <a:ext uri="{FF2B5EF4-FFF2-40B4-BE49-F238E27FC236}">
                    <a16:creationId xmlns:a16="http://schemas.microsoft.com/office/drawing/2014/main" id="{8EE27E47-6F22-42B4-B1AF-F34E34413C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" y="384"/>
                <a:ext cx="1043" cy="1067"/>
                <a:chOff x="0" y="0"/>
                <a:chExt cx="1043" cy="1067"/>
              </a:xfrm>
            </p:grpSpPr>
            <p:sp>
              <p:nvSpPr>
                <p:cNvPr id="39" name="Rectangle 10">
                  <a:extLst>
                    <a:ext uri="{FF2B5EF4-FFF2-40B4-BE49-F238E27FC236}">
                      <a16:creationId xmlns:a16="http://schemas.microsoft.com/office/drawing/2014/main" id="{66D9041A-E059-4203-ACDE-F932827AF7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43" cy="273"/>
                </a:xfrm>
                <a:prstGeom prst="rect">
                  <a:avLst/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0" name="AutoShape 11">
                  <a:extLst>
                    <a:ext uri="{FF2B5EF4-FFF2-40B4-BE49-F238E27FC236}">
                      <a16:creationId xmlns:a16="http://schemas.microsoft.com/office/drawing/2014/main" id="{9796B4CF-88A4-4869-9D79-5A5A5A113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5"/>
                  <a:ext cx="1043" cy="952"/>
                </a:xfrm>
                <a:prstGeom prst="roundRect">
                  <a:avLst>
                    <a:gd name="adj" fmla="val 11241"/>
                  </a:avLst>
                </a:prstGeom>
                <a:solidFill>
                  <a:srgbClr val="CD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7" name="AutoShape 12">
                <a:extLst>
                  <a:ext uri="{FF2B5EF4-FFF2-40B4-BE49-F238E27FC236}">
                    <a16:creationId xmlns:a16="http://schemas.microsoft.com/office/drawing/2014/main" id="{EBA46192-8E9D-4ABE-A9AB-93B6571DC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" name="Rectangle 13">
                <a:extLst>
                  <a:ext uri="{FF2B5EF4-FFF2-40B4-BE49-F238E27FC236}">
                    <a16:creationId xmlns:a16="http://schemas.microsoft.com/office/drawing/2014/main" id="{299A88D7-1137-4CB5-981D-2E3368D17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" name="Line 14">
              <a:extLst>
                <a:ext uri="{FF2B5EF4-FFF2-40B4-BE49-F238E27FC236}">
                  <a16:creationId xmlns:a16="http://schemas.microsoft.com/office/drawing/2014/main" id="{7F9954E0-BF1E-40C9-826A-A819E0E1A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" y="327"/>
              <a:ext cx="1165" cy="0"/>
            </a:xfrm>
            <a:prstGeom prst="line">
              <a:avLst/>
            </a:prstGeom>
            <a:noFill/>
            <a:ln w="19050" cmpd="sng">
              <a:solidFill>
                <a:srgbClr val="3690E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2" name="Group 15">
              <a:extLst>
                <a:ext uri="{FF2B5EF4-FFF2-40B4-BE49-F238E27FC236}">
                  <a16:creationId xmlns:a16="http://schemas.microsoft.com/office/drawing/2014/main" id="{9843C48D-B0CE-4A1B-9C89-FB5394D8D6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" y="-72"/>
              <a:ext cx="476" cy="711"/>
              <a:chOff x="0" y="-157"/>
              <a:chExt cx="408" cy="948"/>
            </a:xfrm>
          </p:grpSpPr>
          <p:sp>
            <p:nvSpPr>
              <p:cNvPr id="34" name="Rectangle 16">
                <a:extLst>
                  <a:ext uri="{FF2B5EF4-FFF2-40B4-BE49-F238E27FC236}">
                    <a16:creationId xmlns:a16="http://schemas.microsoft.com/office/drawing/2014/main" id="{868E0692-9C58-4E40-A439-DB0B2553A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" y="-93"/>
                <a:ext cx="317" cy="884"/>
              </a:xfrm>
              <a:prstGeom prst="rect">
                <a:avLst/>
              </a:prstGeom>
              <a:solidFill>
                <a:schemeClr val="bg1"/>
              </a:solidFill>
              <a:ln w="28575" cmpd="sng">
                <a:solidFill>
                  <a:srgbClr val="3690E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5" name="Rectangle 17">
                <a:extLst>
                  <a:ext uri="{FF2B5EF4-FFF2-40B4-BE49-F238E27FC236}">
                    <a16:creationId xmlns:a16="http://schemas.microsoft.com/office/drawing/2014/main" id="{D0A78FFE-D5B7-45DE-8AFF-45005C33B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157"/>
                <a:ext cx="408" cy="9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3" name="Oval 18">
              <a:extLst>
                <a:ext uri="{FF2B5EF4-FFF2-40B4-BE49-F238E27FC236}">
                  <a16:creationId xmlns:a16="http://schemas.microsoft.com/office/drawing/2014/main" id="{389372A3-9890-4E15-9BA4-BDA89FEE9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" y="191"/>
              <a:ext cx="226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7451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5CEA6128-B277-482D-9528-4183C3D631D5}"/>
              </a:ext>
            </a:extLst>
          </p:cNvPr>
          <p:cNvSpPr/>
          <p:nvPr/>
        </p:nvSpPr>
        <p:spPr>
          <a:xfrm>
            <a:off x="472581" y="2387015"/>
            <a:ext cx="1903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baseline="-25000" dirty="0">
                <a:latin typeface="宋体" panose="02010600030101010101" pitchFamily="2" charset="-122"/>
              </a:rPr>
              <a:t> </a:t>
            </a:r>
            <a:r>
              <a:rPr lang="zh-CN" altLang="en-US" sz="2800" baseline="-25000" dirty="0">
                <a:latin typeface="宋体" panose="02010600030101010101" pitchFamily="2" charset="-122"/>
              </a:rPr>
              <a:t>　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0FA9A2C-955B-4D6C-8FC4-42692AB56552}"/>
              </a:ext>
            </a:extLst>
          </p:cNvPr>
          <p:cNvSpPr/>
          <p:nvPr/>
        </p:nvSpPr>
        <p:spPr>
          <a:xfrm>
            <a:off x="2475937" y="2401151"/>
            <a:ext cx="1544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F334E47-A6FA-4D03-BA87-E60F5E715C35}"/>
              </a:ext>
            </a:extLst>
          </p:cNvPr>
          <p:cNvSpPr/>
          <p:nvPr/>
        </p:nvSpPr>
        <p:spPr>
          <a:xfrm>
            <a:off x="4439339" y="24503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宋体" panose="02010600030101010101" pitchFamily="2" charset="-122"/>
              </a:rPr>
              <a:t>液面不变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349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17" grpId="0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FD6CD16-F831-4926-95A7-445A9F435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一冰块漂浮在水面上，当冰完全熔化后，容器中的水面将如何变化？</a:t>
            </a: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zh-CN" altLang="en-US" sz="28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8EB9E18-DEF8-4DE5-8F18-E5ECF295C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液面变化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3056E165-8A97-4FFE-AB77-46CDA50F0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750215"/>
            <a:ext cx="47307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冰漂浮在水面上，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冰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7205B35-DB09-4567-BE86-9A5390FB4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745" y="4556586"/>
            <a:ext cx="72723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当冰化成水后，质量不变，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化水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冰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14D6B176-4CD3-459E-83B7-1F4B1D246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264668"/>
            <a:ext cx="4366101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化水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液面高度不变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48D2BCC-A2AB-466E-A940-17374D1FF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360719"/>
            <a:ext cx="4082574" cy="121847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A3F2DB3-FC0A-4C20-9352-C3638043F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748" y="5201179"/>
            <a:ext cx="2925926" cy="97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8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81B9B78-23D0-49DC-BFE3-4B0E5978F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温故知新</a:t>
            </a: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典型例题分析</a:t>
            </a: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09537" indent="0">
              <a:buNone/>
            </a:pP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4000" dirty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浮力综合计算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92364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806AD37-89C7-4721-98BA-ADF7ECB82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从题干中获取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信息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（文字、图象、表格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建立物理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情景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（临界条件）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选取研究对象，分析其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受力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列平衡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方程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并求解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458C62C-C9C1-461B-A58B-BE62CAEEC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dirty="0"/>
              <a:t>浮力综合计算解题思路</a:t>
            </a:r>
          </a:p>
        </p:txBody>
      </p:sp>
    </p:spTree>
    <p:extLst>
      <p:ext uri="{BB962C8B-B14F-4D97-AF65-F5344CB8AC3E}">
        <p14:creationId xmlns:p14="http://schemas.microsoft.com/office/powerpoint/2010/main" val="14207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8014FA2-B692-4A48-85C0-4C70B564E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甲物体先后两次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分别在乙和丙的作用下，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其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上表面恰好与水面相平，甲、乙之间用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轻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绳连接，如图所示．则下列说法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正确的是（　　）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．两种情况下，甲物块所受浮力相等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．绳的拉力与丙物块的重力大小相等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．乙物块的密度比水小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．乙物块的质量比丙物块大</a:t>
            </a:r>
          </a:p>
          <a:p>
            <a:endParaRPr lang="zh-CN" altLang="en-US" dirty="0"/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1BCD93C8-FEC3-42C7-A335-89095031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16"/>
          <a:stretch>
            <a:fillRect/>
          </a:stretch>
        </p:blipFill>
        <p:spPr bwMode="auto">
          <a:xfrm>
            <a:off x="3200400" y="4648200"/>
            <a:ext cx="421848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DCF8E3AB-CB34-4958-BA08-1F5222928299}"/>
              </a:ext>
            </a:extLst>
          </p:cNvPr>
          <p:cNvSpPr/>
          <p:nvPr/>
        </p:nvSpPr>
        <p:spPr>
          <a:xfrm>
            <a:off x="1295400" y="1676400"/>
            <a:ext cx="2667000" cy="609600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6A3210-2507-4F2D-BA4B-0086852A9025}"/>
              </a:ext>
            </a:extLst>
          </p:cNvPr>
          <p:cNvSpPr/>
          <p:nvPr/>
        </p:nvSpPr>
        <p:spPr>
          <a:xfrm>
            <a:off x="7848600" y="3429000"/>
            <a:ext cx="1143000" cy="2611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</a:p>
        </p:txBody>
      </p:sp>
    </p:spTree>
    <p:extLst>
      <p:ext uri="{BB962C8B-B14F-4D97-AF65-F5344CB8AC3E}">
        <p14:creationId xmlns:p14="http://schemas.microsoft.com/office/powerpoint/2010/main" val="233318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>
            <a:extLst>
              <a:ext uri="{FF2B5EF4-FFF2-40B4-BE49-F238E27FC236}">
                <a16:creationId xmlns:a16="http://schemas.microsoft.com/office/drawing/2014/main" id="{1BCD93C8-FEC3-42C7-A335-89095031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16"/>
          <a:stretch>
            <a:fillRect/>
          </a:stretch>
        </p:blipFill>
        <p:spPr bwMode="auto">
          <a:xfrm>
            <a:off x="914400" y="1066800"/>
            <a:ext cx="439425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18CDEACD-957B-420C-948C-F89104CD5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124200"/>
            <a:ext cx="685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．两种情况下，甲物块所受浮力相等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EE1FF0CA-8E3A-448A-A76F-367FA4238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1" y="3859783"/>
            <a:ext cx="1676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B2F2E321-EFD2-42C6-BE60-C5125E87D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1" y="4495800"/>
            <a:ext cx="426719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浮甲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682323A-B7DE-4942-9DC4-ACFFC8C68CF4}"/>
              </a:ext>
            </a:extLst>
          </p:cNvPr>
          <p:cNvSpPr/>
          <p:nvPr/>
        </p:nvSpPr>
        <p:spPr>
          <a:xfrm>
            <a:off x="7848600" y="3429000"/>
            <a:ext cx="1143000" cy="2611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</a:p>
        </p:txBody>
      </p:sp>
    </p:spTree>
    <p:extLst>
      <p:ext uri="{BB962C8B-B14F-4D97-AF65-F5344CB8AC3E}">
        <p14:creationId xmlns:p14="http://schemas.microsoft.com/office/powerpoint/2010/main" val="84574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>
            <a:extLst>
              <a:ext uri="{FF2B5EF4-FFF2-40B4-BE49-F238E27FC236}">
                <a16:creationId xmlns:a16="http://schemas.microsoft.com/office/drawing/2014/main" id="{1BCD93C8-FEC3-42C7-A335-89095031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16"/>
          <a:stretch>
            <a:fillRect/>
          </a:stretch>
        </p:blipFill>
        <p:spPr bwMode="auto">
          <a:xfrm>
            <a:off x="384734" y="1320204"/>
            <a:ext cx="439425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18CDEACD-957B-420C-948C-F89104CD5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91" y="4174763"/>
            <a:ext cx="364997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．绳的拉力与丙物块的重力大小相等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AFD9C333-B16B-444E-BA4D-0BBD3170D8B0}"/>
              </a:ext>
            </a:extLst>
          </p:cNvPr>
          <p:cNvCxnSpPr>
            <a:cxnSpLocks/>
          </p:cNvCxnSpPr>
          <p:nvPr/>
        </p:nvCxnSpPr>
        <p:spPr>
          <a:xfrm flipV="1">
            <a:off x="3667736" y="497643"/>
            <a:ext cx="0" cy="159432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6">
            <a:extLst>
              <a:ext uri="{FF2B5EF4-FFF2-40B4-BE49-F238E27FC236}">
                <a16:creationId xmlns:a16="http://schemas.microsoft.com/office/drawing/2014/main" id="{1B0F5CA6-8533-49D8-8967-5C84B2C1B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6161" y="381699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浮甲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B6AB4C0E-0EDD-4682-BB2C-89EDF704B335}"/>
              </a:ext>
            </a:extLst>
          </p:cNvPr>
          <p:cNvCxnSpPr>
            <a:cxnSpLocks/>
          </p:cNvCxnSpPr>
          <p:nvPr/>
        </p:nvCxnSpPr>
        <p:spPr>
          <a:xfrm>
            <a:off x="3647416" y="2091965"/>
            <a:ext cx="20320" cy="126023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6">
            <a:extLst>
              <a:ext uri="{FF2B5EF4-FFF2-40B4-BE49-F238E27FC236}">
                <a16:creationId xmlns:a16="http://schemas.microsoft.com/office/drawing/2014/main" id="{9982AFB0-1CA7-452A-BDFD-F6B3A4FD7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816" y="3236258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甲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7E2FB85F-A91F-43FA-93D3-C69CCBE58A0A}"/>
              </a:ext>
            </a:extLst>
          </p:cNvPr>
          <p:cNvCxnSpPr>
            <a:cxnSpLocks/>
          </p:cNvCxnSpPr>
          <p:nvPr/>
        </p:nvCxnSpPr>
        <p:spPr>
          <a:xfrm>
            <a:off x="3703320" y="2094329"/>
            <a:ext cx="0" cy="93310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6">
            <a:extLst>
              <a:ext uri="{FF2B5EF4-FFF2-40B4-BE49-F238E27FC236}">
                <a16:creationId xmlns:a16="http://schemas.microsoft.com/office/drawing/2014/main" id="{D226B69A-810B-4CC2-856D-09B05278F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980" y="2444226"/>
            <a:ext cx="159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压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丙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E46ACF3-0A24-4FC0-AA3C-1C208A35602D}"/>
              </a:ext>
            </a:extLst>
          </p:cNvPr>
          <p:cNvCxnSpPr>
            <a:cxnSpLocks/>
          </p:cNvCxnSpPr>
          <p:nvPr/>
        </p:nvCxnSpPr>
        <p:spPr>
          <a:xfrm flipV="1">
            <a:off x="1346202" y="523043"/>
            <a:ext cx="0" cy="159432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6">
            <a:extLst>
              <a:ext uri="{FF2B5EF4-FFF2-40B4-BE49-F238E27FC236}">
                <a16:creationId xmlns:a16="http://schemas.microsoft.com/office/drawing/2014/main" id="{6BD98645-FD8B-42CE-9E5D-457E9ACBC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843" y="402168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浮甲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3BB192E2-DCA2-4B5B-97FE-EB7958D27BB7}"/>
              </a:ext>
            </a:extLst>
          </p:cNvPr>
          <p:cNvCxnSpPr>
            <a:cxnSpLocks/>
          </p:cNvCxnSpPr>
          <p:nvPr/>
        </p:nvCxnSpPr>
        <p:spPr>
          <a:xfrm>
            <a:off x="1325882" y="2117365"/>
            <a:ext cx="20320" cy="126023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6">
            <a:extLst>
              <a:ext uri="{FF2B5EF4-FFF2-40B4-BE49-F238E27FC236}">
                <a16:creationId xmlns:a16="http://schemas.microsoft.com/office/drawing/2014/main" id="{8D04F5CB-8F9A-4025-B2DE-E5A4B7DE7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282" y="3261658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甲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5" name="Text Box 6">
            <a:extLst>
              <a:ext uri="{FF2B5EF4-FFF2-40B4-BE49-F238E27FC236}">
                <a16:creationId xmlns:a16="http://schemas.microsoft.com/office/drawing/2014/main" id="{2CAD718C-7457-491E-915F-B6513B294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335" y="2442135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拉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C291AA7C-11FB-4678-A4F8-F15529DE642B}"/>
              </a:ext>
            </a:extLst>
          </p:cNvPr>
          <p:cNvCxnSpPr>
            <a:cxnSpLocks/>
          </p:cNvCxnSpPr>
          <p:nvPr/>
        </p:nvCxnSpPr>
        <p:spPr>
          <a:xfrm>
            <a:off x="1386843" y="2111261"/>
            <a:ext cx="0" cy="82555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6">
            <a:extLst>
              <a:ext uri="{FF2B5EF4-FFF2-40B4-BE49-F238E27FC236}">
                <a16:creationId xmlns:a16="http://schemas.microsoft.com/office/drawing/2014/main" id="{DBA79714-53C4-44DC-8158-6C5864932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5532" y="4174763"/>
            <a:ext cx="263905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拉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压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丙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C16A1DE-191B-438C-A264-C4548B10D02E}"/>
              </a:ext>
            </a:extLst>
          </p:cNvPr>
          <p:cNvSpPr/>
          <p:nvPr/>
        </p:nvSpPr>
        <p:spPr>
          <a:xfrm>
            <a:off x="7848600" y="3429000"/>
            <a:ext cx="1143000" cy="2611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</a:p>
        </p:txBody>
      </p:sp>
    </p:spTree>
    <p:extLst>
      <p:ext uri="{BB962C8B-B14F-4D97-AF65-F5344CB8AC3E}">
        <p14:creationId xmlns:p14="http://schemas.microsoft.com/office/powerpoint/2010/main" val="189066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5" grpId="0"/>
      <p:bldP spid="31" grpId="0"/>
      <p:bldP spid="33" grpId="0"/>
      <p:bldP spid="35" grpId="0"/>
      <p:bldP spid="3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>
            <a:extLst>
              <a:ext uri="{FF2B5EF4-FFF2-40B4-BE49-F238E27FC236}">
                <a16:creationId xmlns:a16="http://schemas.microsoft.com/office/drawing/2014/main" id="{1BCD93C8-FEC3-42C7-A335-89095031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16"/>
          <a:stretch>
            <a:fillRect/>
          </a:stretch>
        </p:blipFill>
        <p:spPr bwMode="auto">
          <a:xfrm>
            <a:off x="632383" y="1042925"/>
            <a:ext cx="439425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18CDEACD-957B-420C-948C-F89104CD5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676" y="2949848"/>
            <a:ext cx="41147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．乙物块的密度比水小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2E31AFDD-F6AA-4B04-B8AC-6B7F214848F1}"/>
              </a:ext>
            </a:extLst>
          </p:cNvPr>
          <p:cNvCxnSpPr>
            <a:cxnSpLocks/>
          </p:cNvCxnSpPr>
          <p:nvPr/>
        </p:nvCxnSpPr>
        <p:spPr>
          <a:xfrm flipV="1">
            <a:off x="1630680" y="1299861"/>
            <a:ext cx="0" cy="136572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6">
            <a:extLst>
              <a:ext uri="{FF2B5EF4-FFF2-40B4-BE49-F238E27FC236}">
                <a16:creationId xmlns:a16="http://schemas.microsoft.com/office/drawing/2014/main" id="{C37F9C9A-7C0D-4819-85C4-3EB60AE1E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78" y="1019912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浮乙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69DB8BA-46C7-4020-95FC-09D05272785B}"/>
              </a:ext>
            </a:extLst>
          </p:cNvPr>
          <p:cNvCxnSpPr>
            <a:cxnSpLocks/>
          </p:cNvCxnSpPr>
          <p:nvPr/>
        </p:nvCxnSpPr>
        <p:spPr>
          <a:xfrm>
            <a:off x="1600200" y="2649629"/>
            <a:ext cx="0" cy="180999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6">
            <a:extLst>
              <a:ext uri="{FF2B5EF4-FFF2-40B4-BE49-F238E27FC236}">
                <a16:creationId xmlns:a16="http://schemas.microsoft.com/office/drawing/2014/main" id="{960305FF-356B-4089-BCF2-AB6072A46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080" y="4179671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乙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82655A48-0A40-42A8-85B4-E5BD845F3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1" y="2156487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拉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255A06A-9DF7-4CA5-9BA9-5BB7867321FF}"/>
              </a:ext>
            </a:extLst>
          </p:cNvPr>
          <p:cNvCxnSpPr>
            <a:cxnSpLocks/>
          </p:cNvCxnSpPr>
          <p:nvPr/>
        </p:nvCxnSpPr>
        <p:spPr>
          <a:xfrm flipV="1">
            <a:off x="1579880" y="1800336"/>
            <a:ext cx="0" cy="86961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7">
            <a:extLst>
              <a:ext uri="{FF2B5EF4-FFF2-40B4-BE49-F238E27FC236}">
                <a16:creationId xmlns:a16="http://schemas.microsoft.com/office/drawing/2014/main" id="{5695DA97-F87F-44D7-8C56-83A82347B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635" y="4404713"/>
            <a:ext cx="495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．乙物块的质量比丙物块大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80094F7E-B647-47E9-877E-4F2BA43CC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635" y="4938416"/>
            <a:ext cx="239267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en-US" altLang="zh-CN" sz="2800" dirty="0">
                <a:latin typeface="Times New Roman" panose="02020603050405020304" pitchFamily="18" charset="0"/>
              </a:rPr>
              <a:t>＞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拉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丙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A0B15477-0077-4354-98E9-EF4981234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938416"/>
            <a:ext cx="157733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en-US" altLang="zh-CN" sz="2800" dirty="0">
                <a:latin typeface="Times New Roman" panose="02020603050405020304" pitchFamily="18" charset="0"/>
              </a:rPr>
              <a:t>＞</a:t>
            </a: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丙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329D3A81-9221-4F20-897F-8CB15CB05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635" y="3629313"/>
            <a:ext cx="19050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en-US" altLang="zh-CN" sz="2800" dirty="0">
                <a:latin typeface="Times New Roman" panose="02020603050405020304" pitchFamily="18" charset="0"/>
              </a:rPr>
              <a:t>＞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浮乙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BCAF628E-27FE-4BB6-A007-2C3137C94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312" y="3629312"/>
            <a:ext cx="157733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en-US" altLang="zh-CN" sz="2800" dirty="0">
                <a:latin typeface="Times New Roman" panose="02020603050405020304" pitchFamily="18" charset="0"/>
              </a:rPr>
              <a:t>＞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B848248-E73B-4C19-8782-9D557FE3A139}"/>
              </a:ext>
            </a:extLst>
          </p:cNvPr>
          <p:cNvSpPr/>
          <p:nvPr/>
        </p:nvSpPr>
        <p:spPr>
          <a:xfrm>
            <a:off x="7848600" y="3429000"/>
            <a:ext cx="1143000" cy="2611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</a:p>
        </p:txBody>
      </p:sp>
    </p:spTree>
    <p:extLst>
      <p:ext uri="{BB962C8B-B14F-4D97-AF65-F5344CB8AC3E}">
        <p14:creationId xmlns:p14="http://schemas.microsoft.com/office/powerpoint/2010/main" val="235245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25" grpId="0"/>
      <p:bldP spid="26" grpId="0"/>
      <p:bldP spid="15" grpId="0"/>
      <p:bldP spid="1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8014FA2-B692-4A48-85C0-4C70B564E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甲物体先后两次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分别在乙和丙的作用下，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其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上表面恰好与水面相平，甲、乙之间用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轻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绳连接，如图所示．则下列说法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正确的是（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）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．两种情况下，甲物块所受浮力相等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．绳的拉力与丙物块的重力大小相等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．乙物块的密度比水小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</a:p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．乙物块的质量比丙物块大</a:t>
            </a:r>
          </a:p>
          <a:p>
            <a:endParaRPr lang="zh-CN" altLang="en-US" dirty="0"/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1BCD93C8-FEC3-42C7-A335-89095031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16"/>
          <a:stretch>
            <a:fillRect/>
          </a:stretch>
        </p:blipFill>
        <p:spPr bwMode="auto">
          <a:xfrm>
            <a:off x="4572000" y="4572000"/>
            <a:ext cx="421848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FB52006-1A39-4950-9763-3281BD6BCB10}"/>
              </a:ext>
            </a:extLst>
          </p:cNvPr>
          <p:cNvSpPr/>
          <p:nvPr/>
        </p:nvSpPr>
        <p:spPr>
          <a:xfrm>
            <a:off x="6019800" y="214887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9823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8014FA2-B692-4A48-85C0-4C70B564E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7315200" cy="4525962"/>
          </a:xfrm>
        </p:spPr>
        <p:txBody>
          <a:bodyPr/>
          <a:lstStyle/>
          <a:p>
            <a:pPr marL="109537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．一个水槽中盛有足够深的水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（已知水的密度为</a:t>
            </a:r>
            <a:r>
              <a:rPr lang="el-GR" altLang="en-US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，将一个体积为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木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的木块甲放入水中时，木块甲恰好有一半体积露出水面；当在木块甲上面放一个金属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球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乙时，木块上表面恰好与水面相平；当把金属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球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乙用细线系在木块下再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一起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放入水中时，木块甲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恰好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四分之一的体积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露出水面．求乙的密度．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E1E1B09-B3F9-47DB-B5D0-BAF0D7C15593}"/>
              </a:ext>
            </a:extLst>
          </p:cNvPr>
          <p:cNvSpPr/>
          <p:nvPr/>
        </p:nvSpPr>
        <p:spPr>
          <a:xfrm>
            <a:off x="7848600" y="3429000"/>
            <a:ext cx="1143000" cy="2611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F1A2A3D-6BCF-4C6A-A93E-1706C86F0584}"/>
              </a:ext>
            </a:extLst>
          </p:cNvPr>
          <p:cNvSpPr/>
          <p:nvPr/>
        </p:nvSpPr>
        <p:spPr>
          <a:xfrm>
            <a:off x="883920" y="5191442"/>
            <a:ext cx="3383280" cy="639762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14550C6-5D91-43FF-B60F-07947F5DBC05}"/>
              </a:ext>
            </a:extLst>
          </p:cNvPr>
          <p:cNvSpPr/>
          <p:nvPr/>
        </p:nvSpPr>
        <p:spPr>
          <a:xfrm>
            <a:off x="1981200" y="3962400"/>
            <a:ext cx="2255520" cy="533400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074884D-DD82-41E0-B163-E83385E14400}"/>
              </a:ext>
            </a:extLst>
          </p:cNvPr>
          <p:cNvSpPr/>
          <p:nvPr/>
        </p:nvSpPr>
        <p:spPr>
          <a:xfrm>
            <a:off x="4150360" y="2733358"/>
            <a:ext cx="2255520" cy="533400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691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0D5921B-AFED-4382-958C-1A278F9E1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90600"/>
            <a:ext cx="6915150" cy="2981325"/>
          </a:xfrm>
          <a:prstGeom prst="rect">
            <a:avLst/>
          </a:prstGeom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CF967B1F-7363-4A5D-A2A0-6708514E0A5E}"/>
              </a:ext>
            </a:extLst>
          </p:cNvPr>
          <p:cNvCxnSpPr>
            <a:cxnSpLocks/>
          </p:cNvCxnSpPr>
          <p:nvPr/>
        </p:nvCxnSpPr>
        <p:spPr>
          <a:xfrm flipV="1">
            <a:off x="2136775" y="607047"/>
            <a:ext cx="0" cy="99315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6">
            <a:extLst>
              <a:ext uri="{FF2B5EF4-FFF2-40B4-BE49-F238E27FC236}">
                <a16:creationId xmlns:a16="http://schemas.microsoft.com/office/drawing/2014/main" id="{8EED28E7-4825-44AE-814C-CB6B3C9FE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1" y="320500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393986A2-DF8A-482E-A2EF-DE4CE4C0BE89}"/>
              </a:ext>
            </a:extLst>
          </p:cNvPr>
          <p:cNvCxnSpPr>
            <a:cxnSpLocks/>
          </p:cNvCxnSpPr>
          <p:nvPr/>
        </p:nvCxnSpPr>
        <p:spPr>
          <a:xfrm>
            <a:off x="2136775" y="1574774"/>
            <a:ext cx="0" cy="975386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6">
            <a:extLst>
              <a:ext uri="{FF2B5EF4-FFF2-40B4-BE49-F238E27FC236}">
                <a16:creationId xmlns:a16="http://schemas.microsoft.com/office/drawing/2014/main" id="{720F45B3-98DB-481D-B098-E5B7C56E0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1" y="2062467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96C5D5E-C47F-4F08-B036-9874C2FF78EC}"/>
              </a:ext>
            </a:extLst>
          </p:cNvPr>
          <p:cNvCxnSpPr>
            <a:cxnSpLocks/>
          </p:cNvCxnSpPr>
          <p:nvPr/>
        </p:nvCxnSpPr>
        <p:spPr>
          <a:xfrm flipV="1">
            <a:off x="4351655" y="731023"/>
            <a:ext cx="0" cy="114299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6">
            <a:extLst>
              <a:ext uri="{FF2B5EF4-FFF2-40B4-BE49-F238E27FC236}">
                <a16:creationId xmlns:a16="http://schemas.microsoft.com/office/drawing/2014/main" id="{C824D186-694E-484B-B762-D710E3BE6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8857" y="497203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58B398BF-3155-4BC2-9734-2A635809C868}"/>
              </a:ext>
            </a:extLst>
          </p:cNvPr>
          <p:cNvCxnSpPr>
            <a:cxnSpLocks/>
          </p:cNvCxnSpPr>
          <p:nvPr/>
        </p:nvCxnSpPr>
        <p:spPr>
          <a:xfrm>
            <a:off x="4351655" y="1874022"/>
            <a:ext cx="0" cy="1150607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6">
            <a:extLst>
              <a:ext uri="{FF2B5EF4-FFF2-40B4-BE49-F238E27FC236}">
                <a16:creationId xmlns:a16="http://schemas.microsoft.com/office/drawing/2014/main" id="{B7786463-725F-4A0B-987C-63282CEBB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276" y="2509507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00956EB-155D-4F87-BF30-84055AABA195}"/>
              </a:ext>
            </a:extLst>
          </p:cNvPr>
          <p:cNvCxnSpPr>
            <a:cxnSpLocks/>
          </p:cNvCxnSpPr>
          <p:nvPr/>
        </p:nvCxnSpPr>
        <p:spPr>
          <a:xfrm flipV="1">
            <a:off x="6449693" y="709619"/>
            <a:ext cx="0" cy="114299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6">
            <a:extLst>
              <a:ext uri="{FF2B5EF4-FFF2-40B4-BE49-F238E27FC236}">
                <a16:creationId xmlns:a16="http://schemas.microsoft.com/office/drawing/2014/main" id="{1F56A640-3216-4F86-8776-959BD218D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6895" y="475799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3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F6D3F4CD-A3EE-494B-91B1-EBA03CF9DED0}"/>
              </a:ext>
            </a:extLst>
          </p:cNvPr>
          <p:cNvCxnSpPr>
            <a:cxnSpLocks/>
          </p:cNvCxnSpPr>
          <p:nvPr/>
        </p:nvCxnSpPr>
        <p:spPr>
          <a:xfrm>
            <a:off x="6449693" y="1852618"/>
            <a:ext cx="0" cy="1150607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6">
            <a:extLst>
              <a:ext uri="{FF2B5EF4-FFF2-40B4-BE49-F238E27FC236}">
                <a16:creationId xmlns:a16="http://schemas.microsoft.com/office/drawing/2014/main" id="{2BC58786-7433-46CF-B018-0A0F6DA68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314" y="2488103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Text Box 6">
            <a:extLst>
              <a:ext uri="{FF2B5EF4-FFF2-40B4-BE49-F238E27FC236}">
                <a16:creationId xmlns:a16="http://schemas.microsoft.com/office/drawing/2014/main" id="{37358A84-73B4-4B8C-A0E1-F46D7D6F2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772" y="4086808"/>
            <a:ext cx="1704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B56D2906-C029-4F67-BE0E-9EDC31EAB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1" y="4091750"/>
            <a:ext cx="1704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8" name="Text Box 6">
            <a:extLst>
              <a:ext uri="{FF2B5EF4-FFF2-40B4-BE49-F238E27FC236}">
                <a16:creationId xmlns:a16="http://schemas.microsoft.com/office/drawing/2014/main" id="{2A18C00F-1737-4CB4-A54E-65D27692E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6920" y="4082128"/>
            <a:ext cx="1704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29B3CD66-6253-4154-A590-05F3B9A50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4860377"/>
            <a:ext cx="23145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 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r>
              <a:rPr lang="en-US" altLang="zh-CN" sz="2800" dirty="0">
                <a:latin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" name="Text Box 6">
            <a:extLst>
              <a:ext uri="{FF2B5EF4-FFF2-40B4-BE49-F238E27FC236}">
                <a16:creationId xmlns:a16="http://schemas.microsoft.com/office/drawing/2014/main" id="{AD3017E3-B656-48BB-86B5-6DEED1867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772" y="5540099"/>
            <a:ext cx="229742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Δ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id="{D4692F37-9232-4C2D-B735-E6580721B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1720" y="4860376"/>
            <a:ext cx="353123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 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 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CEA7BF6-C0C5-4AF9-9443-374A13DCE428}"/>
              </a:ext>
            </a:extLst>
          </p:cNvPr>
          <p:cNvSpPr/>
          <p:nvPr/>
        </p:nvSpPr>
        <p:spPr>
          <a:xfrm>
            <a:off x="3601720" y="5576776"/>
            <a:ext cx="19527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0.5</a:t>
            </a:r>
            <a:r>
              <a:rPr lang="el-GR" altLang="en-US" sz="2800" i="1" dirty="0">
                <a:latin typeface="Times New Roman" panose="02020603050405020304" pitchFamily="18" charset="0"/>
              </a:rPr>
              <a:t> 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B817398-B4C5-4D0D-B1E6-FD6F58F3D0C8}"/>
              </a:ext>
            </a:extLst>
          </p:cNvPr>
          <p:cNvSpPr/>
          <p:nvPr/>
        </p:nvSpPr>
        <p:spPr>
          <a:xfrm>
            <a:off x="8045449" y="3834325"/>
            <a:ext cx="4572000" cy="2611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i="1" kern="1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3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8" grpId="0"/>
      <p:bldP spid="20" grpId="0"/>
      <p:bldP spid="33" grpId="0"/>
      <p:bldP spid="35" grpId="0"/>
      <p:bldP spid="36" grpId="0"/>
      <p:bldP spid="37" grpId="0"/>
      <p:bldP spid="38" grpId="0"/>
      <p:bldP spid="39" grpId="0"/>
      <p:bldP spid="40" grpId="0"/>
      <p:bldP spid="22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0D5921B-AFED-4382-958C-1A278F9E1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90600"/>
            <a:ext cx="6915150" cy="2981325"/>
          </a:xfrm>
          <a:prstGeom prst="rect">
            <a:avLst/>
          </a:prstGeom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CF967B1F-7363-4A5D-A2A0-6708514E0A5E}"/>
              </a:ext>
            </a:extLst>
          </p:cNvPr>
          <p:cNvCxnSpPr>
            <a:cxnSpLocks/>
          </p:cNvCxnSpPr>
          <p:nvPr/>
        </p:nvCxnSpPr>
        <p:spPr>
          <a:xfrm flipV="1">
            <a:off x="2136775" y="607047"/>
            <a:ext cx="0" cy="99315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6">
            <a:extLst>
              <a:ext uri="{FF2B5EF4-FFF2-40B4-BE49-F238E27FC236}">
                <a16:creationId xmlns:a16="http://schemas.microsoft.com/office/drawing/2014/main" id="{8EED28E7-4825-44AE-814C-CB6B3C9FE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1" y="320500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393986A2-DF8A-482E-A2EF-DE4CE4C0BE89}"/>
              </a:ext>
            </a:extLst>
          </p:cNvPr>
          <p:cNvCxnSpPr>
            <a:cxnSpLocks/>
          </p:cNvCxnSpPr>
          <p:nvPr/>
        </p:nvCxnSpPr>
        <p:spPr>
          <a:xfrm>
            <a:off x="2136775" y="1574774"/>
            <a:ext cx="0" cy="975386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6">
            <a:extLst>
              <a:ext uri="{FF2B5EF4-FFF2-40B4-BE49-F238E27FC236}">
                <a16:creationId xmlns:a16="http://schemas.microsoft.com/office/drawing/2014/main" id="{720F45B3-98DB-481D-B098-E5B7C56E0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1" y="2062467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96C5D5E-C47F-4F08-B036-9874C2FF78EC}"/>
              </a:ext>
            </a:extLst>
          </p:cNvPr>
          <p:cNvCxnSpPr>
            <a:cxnSpLocks/>
          </p:cNvCxnSpPr>
          <p:nvPr/>
        </p:nvCxnSpPr>
        <p:spPr>
          <a:xfrm flipV="1">
            <a:off x="4351655" y="731023"/>
            <a:ext cx="0" cy="114299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6">
            <a:extLst>
              <a:ext uri="{FF2B5EF4-FFF2-40B4-BE49-F238E27FC236}">
                <a16:creationId xmlns:a16="http://schemas.microsoft.com/office/drawing/2014/main" id="{C824D186-694E-484B-B762-D710E3BE6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8857" y="497203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58B398BF-3155-4BC2-9734-2A635809C868}"/>
              </a:ext>
            </a:extLst>
          </p:cNvPr>
          <p:cNvCxnSpPr>
            <a:cxnSpLocks/>
          </p:cNvCxnSpPr>
          <p:nvPr/>
        </p:nvCxnSpPr>
        <p:spPr>
          <a:xfrm>
            <a:off x="4351655" y="1874022"/>
            <a:ext cx="0" cy="1150607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6">
            <a:extLst>
              <a:ext uri="{FF2B5EF4-FFF2-40B4-BE49-F238E27FC236}">
                <a16:creationId xmlns:a16="http://schemas.microsoft.com/office/drawing/2014/main" id="{B7786463-725F-4A0B-987C-63282CEBB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276" y="2509507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00956EB-155D-4F87-BF30-84055AABA195}"/>
              </a:ext>
            </a:extLst>
          </p:cNvPr>
          <p:cNvCxnSpPr>
            <a:cxnSpLocks/>
          </p:cNvCxnSpPr>
          <p:nvPr/>
        </p:nvCxnSpPr>
        <p:spPr>
          <a:xfrm flipV="1">
            <a:off x="6449693" y="709619"/>
            <a:ext cx="0" cy="114299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6">
            <a:extLst>
              <a:ext uri="{FF2B5EF4-FFF2-40B4-BE49-F238E27FC236}">
                <a16:creationId xmlns:a16="http://schemas.microsoft.com/office/drawing/2014/main" id="{1F56A640-3216-4F86-8776-959BD218D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6895" y="475799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3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F6D3F4CD-A3EE-494B-91B1-EBA03CF9DED0}"/>
              </a:ext>
            </a:extLst>
          </p:cNvPr>
          <p:cNvCxnSpPr>
            <a:cxnSpLocks/>
          </p:cNvCxnSpPr>
          <p:nvPr/>
        </p:nvCxnSpPr>
        <p:spPr>
          <a:xfrm>
            <a:off x="6449693" y="1852618"/>
            <a:ext cx="0" cy="1150607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6">
            <a:extLst>
              <a:ext uri="{FF2B5EF4-FFF2-40B4-BE49-F238E27FC236}">
                <a16:creationId xmlns:a16="http://schemas.microsoft.com/office/drawing/2014/main" id="{2BC58786-7433-46CF-B018-0A0F6DA68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314" y="2488103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Text Box 6">
            <a:extLst>
              <a:ext uri="{FF2B5EF4-FFF2-40B4-BE49-F238E27FC236}">
                <a16:creationId xmlns:a16="http://schemas.microsoft.com/office/drawing/2014/main" id="{37358A84-73B4-4B8C-A0E1-F46D7D6F2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772" y="4086808"/>
            <a:ext cx="1704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B56D2906-C029-4F67-BE0E-9EDC31EAB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1" y="4091750"/>
            <a:ext cx="1704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8" name="Text Box 6">
            <a:extLst>
              <a:ext uri="{FF2B5EF4-FFF2-40B4-BE49-F238E27FC236}">
                <a16:creationId xmlns:a16="http://schemas.microsoft.com/office/drawing/2014/main" id="{2A18C00F-1737-4CB4-A54E-65D27692E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6920" y="4082128"/>
            <a:ext cx="1704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总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29B3CD66-6253-4154-A590-05F3B9A50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6" y="4860377"/>
            <a:ext cx="170497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3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" name="Text Box 6">
            <a:extLst>
              <a:ext uri="{FF2B5EF4-FFF2-40B4-BE49-F238E27FC236}">
                <a16:creationId xmlns:a16="http://schemas.microsoft.com/office/drawing/2014/main" id="{AD3017E3-B656-48BB-86B5-6DEED1867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7630" y="4855697"/>
            <a:ext cx="220852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0.25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 Box 6">
            <a:extLst>
              <a:ext uri="{FF2B5EF4-FFF2-40B4-BE49-F238E27FC236}">
                <a16:creationId xmlns:a16="http://schemas.microsoft.com/office/drawing/2014/main" id="{9C5BD414-6BEC-4BD4-8CAC-430F74E64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3924" y="4860376"/>
            <a:ext cx="283019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0.75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r>
              <a:rPr lang="en-US" altLang="zh-CN" sz="2800" dirty="0">
                <a:latin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 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F990CF2-A22E-4147-92E3-69E4CA1C9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788" y="5610527"/>
            <a:ext cx="3825067" cy="1017781"/>
          </a:xfrm>
          <a:prstGeom prst="rect">
            <a:avLst/>
          </a:prstGeom>
        </p:spPr>
      </p:pic>
      <p:sp>
        <p:nvSpPr>
          <p:cNvPr id="22" name="Text Box 6">
            <a:extLst>
              <a:ext uri="{FF2B5EF4-FFF2-40B4-BE49-F238E27FC236}">
                <a16:creationId xmlns:a16="http://schemas.microsoft.com/office/drawing/2014/main" id="{3D8C626B-897D-4D17-9A42-69C2CFC03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6" y="5587451"/>
            <a:ext cx="267842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乙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 0.5</a:t>
            </a:r>
            <a:r>
              <a:rPr lang="el-GR" altLang="en-US" sz="2800" i="1" dirty="0">
                <a:latin typeface="Times New Roman" panose="02020603050405020304" pitchFamily="18" charset="0"/>
              </a:rPr>
              <a:t> 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甲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80DE639-DD45-47AB-925C-F66B8DA94D03}"/>
              </a:ext>
            </a:extLst>
          </p:cNvPr>
          <p:cNvSpPr/>
          <p:nvPr/>
        </p:nvSpPr>
        <p:spPr>
          <a:xfrm>
            <a:off x="8045449" y="1490137"/>
            <a:ext cx="4572000" cy="2611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i="1" kern="1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70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21" grpId="0"/>
      <p:bldP spid="2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8014FA2-B692-4A48-85C0-4C70B564E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138"/>
            <a:ext cx="75438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．如图所示，将底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面积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的圆柱形薄壁容器放在水平桌面上，把高为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，密度为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，底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面积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的实心圆柱体竖直放在容器中，然后向容器内注水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（水的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，当圆柱体对容器底面压力最小时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（柱体始终竖直）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，向容器中注入水的质量至少为多少？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6CC8C0B-02D0-4028-967C-9B468A029EA5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4031933"/>
            <a:ext cx="2703512" cy="1944687"/>
            <a:chOff x="0" y="0"/>
            <a:chExt cx="1271" cy="124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0929245-585F-4B76-A9F9-94E548BBF0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sp>
            <p:nvSpPr>
              <p:cNvPr id="12" name="AutoShape 12">
                <a:extLst>
                  <a:ext uri="{FF2B5EF4-FFF2-40B4-BE49-F238E27FC236}">
                    <a16:creationId xmlns:a16="http://schemas.microsoft.com/office/drawing/2014/main" id="{40B15F61-A6E3-4908-964E-EA9B66B33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1C616C4E-B7A1-41FF-8634-A6918B19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019C4047-220B-42D5-B158-4441F33CC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" y="293"/>
              <a:ext cx="374" cy="94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mpd="sng">
              <a:solidFill>
                <a:schemeClr val="tx2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D27A1A96-0537-435B-B082-7C15BE25B9C3}"/>
              </a:ext>
            </a:extLst>
          </p:cNvPr>
          <p:cNvSpPr/>
          <p:nvPr/>
        </p:nvSpPr>
        <p:spPr>
          <a:xfrm>
            <a:off x="7980680" y="3749199"/>
            <a:ext cx="4572000" cy="2611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i="1" kern="1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7D2DB89-0332-49C2-99E6-23E68A34EF99}"/>
              </a:ext>
            </a:extLst>
          </p:cNvPr>
          <p:cNvSpPr/>
          <p:nvPr/>
        </p:nvSpPr>
        <p:spPr>
          <a:xfrm>
            <a:off x="1676400" y="3187376"/>
            <a:ext cx="1524000" cy="533400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FC320F4A-CBDE-4830-8C46-1B2F28AFB678}"/>
              </a:ext>
            </a:extLst>
          </p:cNvPr>
          <p:cNvSpPr/>
          <p:nvPr/>
        </p:nvSpPr>
        <p:spPr>
          <a:xfrm>
            <a:off x="2972790" y="3619824"/>
            <a:ext cx="1027150" cy="533400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735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0">
            <a:extLst>
              <a:ext uri="{FF2B5EF4-FFF2-40B4-BE49-F238E27FC236}">
                <a16:creationId xmlns:a16="http://schemas.microsoft.com/office/drawing/2014/main" id="{09CD1D9C-5FAD-4996-90EC-1FB83CB0F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905128"/>
            <a:ext cx="2530678" cy="1047743"/>
          </a:xfrm>
          <a:prstGeom prst="roundRect">
            <a:avLst>
              <a:gd name="adj" fmla="val 11241"/>
            </a:avLst>
          </a:prstGeom>
          <a:solidFill>
            <a:srgbClr val="CD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6CC8C0B-02D0-4028-967C-9B468A029EA5}"/>
              </a:ext>
            </a:extLst>
          </p:cNvPr>
          <p:cNvGrpSpPr>
            <a:grpSpLocks/>
          </p:cNvGrpSpPr>
          <p:nvPr/>
        </p:nvGrpSpPr>
        <p:grpSpPr bwMode="auto">
          <a:xfrm>
            <a:off x="1102284" y="1990728"/>
            <a:ext cx="2703512" cy="1944687"/>
            <a:chOff x="0" y="0"/>
            <a:chExt cx="1271" cy="124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0929245-585F-4B76-A9F9-94E548BBF0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sp>
            <p:nvSpPr>
              <p:cNvPr id="12" name="AutoShape 12">
                <a:extLst>
                  <a:ext uri="{FF2B5EF4-FFF2-40B4-BE49-F238E27FC236}">
                    <a16:creationId xmlns:a16="http://schemas.microsoft.com/office/drawing/2014/main" id="{40B15F61-A6E3-4908-964E-EA9B66B33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1C616C4E-B7A1-41FF-8634-A6918B19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019C4047-220B-42D5-B158-4441F33CC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" y="293"/>
              <a:ext cx="374" cy="94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mpd="sng">
              <a:solidFill>
                <a:schemeClr val="tx2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3BA194F-575D-4534-A2D0-54C68D8A7B15}"/>
              </a:ext>
            </a:extLst>
          </p:cNvPr>
          <p:cNvCxnSpPr>
            <a:cxnSpLocks/>
          </p:cNvCxnSpPr>
          <p:nvPr/>
        </p:nvCxnSpPr>
        <p:spPr>
          <a:xfrm flipV="1">
            <a:off x="2489200" y="1850632"/>
            <a:ext cx="0" cy="136572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6">
            <a:extLst>
              <a:ext uri="{FF2B5EF4-FFF2-40B4-BE49-F238E27FC236}">
                <a16:creationId xmlns:a16="http://schemas.microsoft.com/office/drawing/2014/main" id="{76DDFD62-E14F-40FF-B9D1-5FF062B80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041" y="1713122"/>
            <a:ext cx="79552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A27D1D1-BACD-49B0-9B86-036E461FF2BF}"/>
              </a:ext>
            </a:extLst>
          </p:cNvPr>
          <p:cNvCxnSpPr>
            <a:cxnSpLocks/>
          </p:cNvCxnSpPr>
          <p:nvPr/>
        </p:nvCxnSpPr>
        <p:spPr>
          <a:xfrm>
            <a:off x="2458720" y="3200400"/>
            <a:ext cx="0" cy="180999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6">
            <a:extLst>
              <a:ext uri="{FF2B5EF4-FFF2-40B4-BE49-F238E27FC236}">
                <a16:creationId xmlns:a16="http://schemas.microsoft.com/office/drawing/2014/main" id="{BA116CD0-C665-417A-A967-C6B4D7028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194" y="4730441"/>
            <a:ext cx="6350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id="{EFD122F9-A44C-466C-BAC2-D5D5F0004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4200" y="1752600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支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6E435273-E741-4F23-B64E-89B26CAF255D}"/>
              </a:ext>
            </a:extLst>
          </p:cNvPr>
          <p:cNvCxnSpPr>
            <a:cxnSpLocks/>
          </p:cNvCxnSpPr>
          <p:nvPr/>
        </p:nvCxnSpPr>
        <p:spPr>
          <a:xfrm flipV="1">
            <a:off x="2438400" y="2351107"/>
            <a:ext cx="0" cy="86961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6">
            <a:extLst>
              <a:ext uri="{FF2B5EF4-FFF2-40B4-BE49-F238E27FC236}">
                <a16:creationId xmlns:a16="http://schemas.microsoft.com/office/drawing/2014/main" id="{FD37BACF-4EC9-4875-B854-AA38B173C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750" y="1718202"/>
            <a:ext cx="3200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压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 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支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 G</a:t>
            </a:r>
            <a:r>
              <a:rPr lang="en-US" altLang="zh-CN" sz="2800" dirty="0">
                <a:latin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id="{F3B7C84D-DAF5-492B-BD6E-C40B0EEFC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750" y="3260166"/>
            <a:ext cx="203196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重力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dirty="0">
                <a:latin typeface="Times New Roman" panose="02020603050405020304" pitchFamily="18" charset="0"/>
              </a:rPr>
              <a:t>不变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1A4A55A0-B1A4-41C6-A553-F7209B8DD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750" y="2486644"/>
            <a:ext cx="370836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zh-CN" altLang="en-US" sz="2800" dirty="0">
                <a:latin typeface="Times New Roman" panose="02020603050405020304" pitchFamily="18" charset="0"/>
              </a:rPr>
              <a:t>变大，浮力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zh-CN" altLang="en-US" sz="2800" dirty="0">
                <a:latin typeface="Times New Roman" panose="02020603050405020304" pitchFamily="18" charset="0"/>
              </a:rPr>
              <a:t>变大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Text Box 6">
            <a:extLst>
              <a:ext uri="{FF2B5EF4-FFF2-40B4-BE49-F238E27FC236}">
                <a16:creationId xmlns:a16="http://schemas.microsoft.com/office/drawing/2014/main" id="{D52B2E31-F052-46A3-B212-3B8A641A4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750" y="3985875"/>
            <a:ext cx="218436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压力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压</a:t>
            </a:r>
            <a:r>
              <a:rPr lang="zh-CN" altLang="en-US" sz="2800" dirty="0">
                <a:latin typeface="Times New Roman" panose="02020603050405020304" pitchFamily="18" charset="0"/>
              </a:rPr>
              <a:t>变小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E28ACA8-8119-44CC-9D88-028A53093F9E}"/>
              </a:ext>
            </a:extLst>
          </p:cNvPr>
          <p:cNvSpPr/>
          <p:nvPr/>
        </p:nvSpPr>
        <p:spPr>
          <a:xfrm>
            <a:off x="7924800" y="3704390"/>
            <a:ext cx="4572000" cy="2611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i="1" kern="1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37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21" grpId="0"/>
      <p:bldP spid="22" grpId="0"/>
      <p:bldP spid="23" grpId="0"/>
      <p:bldP spid="2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0">
            <a:extLst>
              <a:ext uri="{FF2B5EF4-FFF2-40B4-BE49-F238E27FC236}">
                <a16:creationId xmlns:a16="http://schemas.microsoft.com/office/drawing/2014/main" id="{09CD1D9C-5FAD-4996-90EC-1FB83CB0F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447660"/>
            <a:ext cx="2530678" cy="1505212"/>
          </a:xfrm>
          <a:prstGeom prst="roundRect">
            <a:avLst>
              <a:gd name="adj" fmla="val 11241"/>
            </a:avLst>
          </a:prstGeom>
          <a:solidFill>
            <a:srgbClr val="CD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6CC8C0B-02D0-4028-967C-9B468A029EA5}"/>
              </a:ext>
            </a:extLst>
          </p:cNvPr>
          <p:cNvGrpSpPr>
            <a:grpSpLocks/>
          </p:cNvGrpSpPr>
          <p:nvPr/>
        </p:nvGrpSpPr>
        <p:grpSpPr bwMode="auto">
          <a:xfrm>
            <a:off x="1102284" y="1990728"/>
            <a:ext cx="2703512" cy="1944687"/>
            <a:chOff x="0" y="0"/>
            <a:chExt cx="1271" cy="124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0929245-585F-4B76-A9F9-94E548BBF0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sp>
            <p:nvSpPr>
              <p:cNvPr id="12" name="AutoShape 12">
                <a:extLst>
                  <a:ext uri="{FF2B5EF4-FFF2-40B4-BE49-F238E27FC236}">
                    <a16:creationId xmlns:a16="http://schemas.microsoft.com/office/drawing/2014/main" id="{40B15F61-A6E3-4908-964E-EA9B66B33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1C616C4E-B7A1-41FF-8634-A6918B19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019C4047-220B-42D5-B158-4441F33CC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" y="293"/>
              <a:ext cx="374" cy="94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mpd="sng">
              <a:solidFill>
                <a:schemeClr val="tx2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0" name="Text Box 46">
            <a:extLst>
              <a:ext uri="{FF2B5EF4-FFF2-40B4-BE49-F238E27FC236}">
                <a16:creationId xmlns:a16="http://schemas.microsoft.com/office/drawing/2014/main" id="{F5AD3A8F-E6DA-4B90-BAE7-AD0B1654C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5944" y="943475"/>
            <a:ext cx="1447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dirty="0">
                <a:latin typeface="Times New Roman" panose="02020603050405020304" pitchFamily="18" charset="0"/>
              </a:rPr>
              <a:t>≥ 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81F9018C-D60B-4FD6-92BB-851822053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6630" y="2140935"/>
            <a:ext cx="199037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645A29E3-7209-44B5-AAA2-20C990FFD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2792903"/>
            <a:ext cx="18288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环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 Box 6">
            <a:extLst>
              <a:ext uri="{FF2B5EF4-FFF2-40B4-BE49-F238E27FC236}">
                <a16:creationId xmlns:a16="http://schemas.microsoft.com/office/drawing/2014/main" id="{9CCC38ED-7C70-40F4-80F0-7F887BF32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1260" y="3859703"/>
            <a:ext cx="23241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3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Text Box 6">
            <a:extLst>
              <a:ext uri="{FF2B5EF4-FFF2-40B4-BE49-F238E27FC236}">
                <a16:creationId xmlns:a16="http://schemas.microsoft.com/office/drawing/2014/main" id="{9EFE1C16-D027-4CC9-9107-3746A4987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3326303"/>
            <a:ext cx="23342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dirty="0">
                <a:latin typeface="Times New Roman" panose="02020603050405020304" pitchFamily="18" charset="0"/>
              </a:rPr>
              <a:t>(4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S-S</a:t>
            </a:r>
            <a:r>
              <a:rPr lang="en-US" altLang="zh-CN" sz="2800" dirty="0">
                <a:latin typeface="Times New Roman" panose="02020603050405020304" pitchFamily="18" charset="0"/>
              </a:rPr>
              <a:t>) 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6DACD07C-31A8-45C9-A2E4-D2176F826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5944" y="1588799"/>
            <a:ext cx="27035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浸没时压力最小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D6BD689-5527-48CE-85AF-B524DDB1886D}"/>
              </a:ext>
            </a:extLst>
          </p:cNvPr>
          <p:cNvSpPr/>
          <p:nvPr/>
        </p:nvSpPr>
        <p:spPr>
          <a:xfrm>
            <a:off x="7924800" y="3606251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4140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/>
      <p:bldP spid="25" grpId="0"/>
      <p:bldP spid="26" grpId="0"/>
      <p:bldP spid="27" grpId="0"/>
      <p:bldP spid="28" grpId="0"/>
      <p:bldP spid="2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0">
            <a:extLst>
              <a:ext uri="{FF2B5EF4-FFF2-40B4-BE49-F238E27FC236}">
                <a16:creationId xmlns:a16="http://schemas.microsoft.com/office/drawing/2014/main" id="{09CD1D9C-5FAD-4996-90EC-1FB83CB0F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905128"/>
            <a:ext cx="2530678" cy="1047743"/>
          </a:xfrm>
          <a:prstGeom prst="roundRect">
            <a:avLst>
              <a:gd name="adj" fmla="val 11241"/>
            </a:avLst>
          </a:prstGeom>
          <a:solidFill>
            <a:srgbClr val="CD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6CC8C0B-02D0-4028-967C-9B468A029EA5}"/>
              </a:ext>
            </a:extLst>
          </p:cNvPr>
          <p:cNvGrpSpPr>
            <a:grpSpLocks/>
          </p:cNvGrpSpPr>
          <p:nvPr/>
        </p:nvGrpSpPr>
        <p:grpSpPr bwMode="auto">
          <a:xfrm>
            <a:off x="1102284" y="1990728"/>
            <a:ext cx="2703512" cy="1944687"/>
            <a:chOff x="0" y="0"/>
            <a:chExt cx="1271" cy="124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0929245-585F-4B76-A9F9-94E548BBF0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271" cy="1247"/>
              <a:chOff x="0" y="0"/>
              <a:chExt cx="1112" cy="1451"/>
            </a:xfrm>
          </p:grpSpPr>
          <p:sp>
            <p:nvSpPr>
              <p:cNvPr id="12" name="AutoShape 12">
                <a:extLst>
                  <a:ext uri="{FF2B5EF4-FFF2-40B4-BE49-F238E27FC236}">
                    <a16:creationId xmlns:a16="http://schemas.microsoft.com/office/drawing/2014/main" id="{40B15F61-A6E3-4908-964E-EA9B66B33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" y="68"/>
                <a:ext cx="1043" cy="1383"/>
              </a:xfrm>
              <a:prstGeom prst="roundRect">
                <a:avLst>
                  <a:gd name="adj" fmla="val 9588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1C616C4E-B7A1-41FF-8634-A6918B19A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12" cy="1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019C4047-220B-42D5-B158-4441F33CC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" y="293"/>
              <a:ext cx="374" cy="94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mpd="sng">
              <a:solidFill>
                <a:schemeClr val="tx2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3BA194F-575D-4534-A2D0-54C68D8A7B15}"/>
              </a:ext>
            </a:extLst>
          </p:cNvPr>
          <p:cNvCxnSpPr>
            <a:cxnSpLocks/>
          </p:cNvCxnSpPr>
          <p:nvPr/>
        </p:nvCxnSpPr>
        <p:spPr>
          <a:xfrm flipV="1">
            <a:off x="2458720" y="1400571"/>
            <a:ext cx="0" cy="180998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6">
            <a:extLst>
              <a:ext uri="{FF2B5EF4-FFF2-40B4-BE49-F238E27FC236}">
                <a16:creationId xmlns:a16="http://schemas.microsoft.com/office/drawing/2014/main" id="{76DDFD62-E14F-40FF-B9D1-5FF062B80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194" y="1024345"/>
            <a:ext cx="79552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A27D1D1-BACD-49B0-9B86-036E461FF2BF}"/>
              </a:ext>
            </a:extLst>
          </p:cNvPr>
          <p:cNvCxnSpPr>
            <a:cxnSpLocks/>
          </p:cNvCxnSpPr>
          <p:nvPr/>
        </p:nvCxnSpPr>
        <p:spPr>
          <a:xfrm>
            <a:off x="2458720" y="3200400"/>
            <a:ext cx="0" cy="180999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6">
            <a:extLst>
              <a:ext uri="{FF2B5EF4-FFF2-40B4-BE49-F238E27FC236}">
                <a16:creationId xmlns:a16="http://schemas.microsoft.com/office/drawing/2014/main" id="{BA116CD0-C665-417A-A967-C6B4D7028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194" y="4730441"/>
            <a:ext cx="6350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Text Box 46">
            <a:extLst>
              <a:ext uri="{FF2B5EF4-FFF2-40B4-BE49-F238E27FC236}">
                <a16:creationId xmlns:a16="http://schemas.microsoft.com/office/drawing/2014/main" id="{9C0DB197-D5C1-4AE4-91C0-DC8449E0D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138961"/>
            <a:ext cx="19430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dirty="0">
                <a:latin typeface="Times New Roman" panose="02020603050405020304" pitchFamily="18" charset="0"/>
              </a:rPr>
              <a:t>＜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endParaRPr lang="en-US" altLang="zh-CN" sz="2800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CFD4C478-B517-4E3C-8AEB-C3E0B0F58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599" y="1991380"/>
            <a:ext cx="3962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漂浮时压力最小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压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1A9E839B-128A-4D40-99B0-B7A0E91D8FDF}"/>
              </a:ext>
            </a:extLst>
          </p:cNvPr>
          <p:cNvCxnSpPr/>
          <p:nvPr/>
        </p:nvCxnSpPr>
        <p:spPr>
          <a:xfrm>
            <a:off x="1102284" y="2905128"/>
            <a:ext cx="0" cy="1047743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46">
            <a:extLst>
              <a:ext uri="{FF2B5EF4-FFF2-40B4-BE49-F238E27FC236}">
                <a16:creationId xmlns:a16="http://schemas.microsoft.com/office/drawing/2014/main" id="{16E35FDC-7E65-46E0-AFCD-A4797E7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569" y="3166915"/>
            <a:ext cx="457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EFE8C3B3-D8E0-419F-A0E1-AB1DAD923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313" y="2640503"/>
            <a:ext cx="1371601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4525148-9B77-409B-8C76-ACBEC4949B82}"/>
              </a:ext>
            </a:extLst>
          </p:cNvPr>
          <p:cNvSpPr/>
          <p:nvPr/>
        </p:nvSpPr>
        <p:spPr>
          <a:xfrm>
            <a:off x="4541519" y="3341121"/>
            <a:ext cx="28498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排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gV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物</a:t>
            </a:r>
            <a:endParaRPr lang="zh-CN" altLang="en-US" sz="28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9FA39EE-93B8-4C8E-A1D1-C6DE4F568DE3}"/>
              </a:ext>
            </a:extLst>
          </p:cNvPr>
          <p:cNvSpPr/>
          <p:nvPr/>
        </p:nvSpPr>
        <p:spPr>
          <a:xfrm>
            <a:off x="4640580" y="4071122"/>
            <a:ext cx="2545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水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gSh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l-GR" altLang="en-US" sz="2800" i="1" dirty="0">
                <a:latin typeface="Times New Roman" panose="02020603050405020304" pitchFamily="18" charset="0"/>
              </a:rPr>
              <a:t>ρ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en-US" altLang="en-US" sz="2800" i="1" dirty="0">
                <a:latin typeface="Times New Roman" panose="02020603050405020304" pitchFamily="18" charset="0"/>
              </a:rPr>
              <a:t>S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05D1408-8BF8-473F-9D39-1A6471765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570" y="4654304"/>
            <a:ext cx="1373102" cy="90836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FE13A5E6-3310-44D5-BC6A-550B0BB13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955" y="5581033"/>
            <a:ext cx="1870478" cy="50524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72260C1-E366-483E-8010-FFB0AC862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112" y="5462180"/>
            <a:ext cx="2841563" cy="86242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2BDD2735-E371-4DEC-AC3C-D5F1FD63E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82" y="5567744"/>
            <a:ext cx="1246269" cy="505244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9FBB3A8-4E1A-4BBB-A647-CC51A166812D}"/>
              </a:ext>
            </a:extLst>
          </p:cNvPr>
          <p:cNvSpPr/>
          <p:nvPr/>
        </p:nvSpPr>
        <p:spPr>
          <a:xfrm>
            <a:off x="8079023" y="2726631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3959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6" grpId="0"/>
      <p:bldP spid="19" grpId="0"/>
      <p:bldP spid="20" grpId="0"/>
      <p:bldP spid="25" grpId="0"/>
      <p:bldP spid="26" grpId="0"/>
      <p:bldP spid="7" grpId="0"/>
      <p:bldP spid="2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39B2A9B-173A-45CB-8C67-A3734DB1C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91822"/>
            <a:ext cx="71628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．北宋年间，黄河上曾架着一座浮桥，浮桥两端用铁索拴在两岸的铁牛上，后因河水暴涨，把铁牛冲到河中间．为了打捞铁牛，有个名叫怀丙的和尚让人们用两艘大船装满泥沙，开到铁牛沉没的地方，把一根粗大的木头横架在两船上，用铁索将铁牛拴到横木上，然后卸掉船里的泥沙，随着船逐渐上浮，铁牛在河底淤泥中被拉了出来．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说明: 9fa30a64">
            <a:extLst>
              <a:ext uri="{FF2B5EF4-FFF2-40B4-BE49-F238E27FC236}">
                <a16:creationId xmlns:a16="http://schemas.microsoft.com/office/drawing/2014/main" id="{34E0507E-9C42-43C7-A08F-EAE6475FD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60" y="4216509"/>
            <a:ext cx="2743200" cy="22025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164101A-505E-454C-B4E7-9B35D0016025}"/>
              </a:ext>
            </a:extLst>
          </p:cNvPr>
          <p:cNvSpPr/>
          <p:nvPr/>
        </p:nvSpPr>
        <p:spPr>
          <a:xfrm>
            <a:off x="8001000" y="3657600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371963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F48124C-3FC6-4DF7-9B65-F553D321F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59" y="454431"/>
            <a:ext cx="7238995" cy="4525962"/>
          </a:xfrm>
        </p:spPr>
        <p:txBody>
          <a:bodyPr/>
          <a:lstStyle/>
          <a:p>
            <a:pPr marL="109537" indent="0">
              <a:buNone/>
            </a:pP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假设铁牛重为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，卸掉的泥沙重为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，铁的密度为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，水的密度为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 卸泥沙前铁索上的拉力为零，铁索重及体积不计，问：</a:t>
            </a:r>
            <a:b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）泥沙完全卸掉后铁索对铁牛的拉力是多大？</a:t>
            </a:r>
            <a:b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endParaRPr lang="zh-CN" altLang="en-US" dirty="0"/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8534DC18-C23A-4B8C-940D-FBEDF2115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025" y="3722707"/>
            <a:ext cx="99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铁牛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2C7C23F4-D582-46AA-8E65-0CC4DA7211C4}"/>
              </a:ext>
            </a:extLst>
          </p:cNvPr>
          <p:cNvCxnSpPr>
            <a:cxnSpLocks/>
          </p:cNvCxnSpPr>
          <p:nvPr/>
        </p:nvCxnSpPr>
        <p:spPr>
          <a:xfrm flipV="1">
            <a:off x="6133516" y="2610944"/>
            <a:ext cx="0" cy="136572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6">
            <a:extLst>
              <a:ext uri="{FF2B5EF4-FFF2-40B4-BE49-F238E27FC236}">
                <a16:creationId xmlns:a16="http://schemas.microsoft.com/office/drawing/2014/main" id="{A97C9703-8550-4269-9876-6DAB18C4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356" y="2473434"/>
            <a:ext cx="91946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浮牛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317737C-1981-4587-A3B9-F7F8C4D87AC2}"/>
              </a:ext>
            </a:extLst>
          </p:cNvPr>
          <p:cNvCxnSpPr>
            <a:cxnSpLocks/>
          </p:cNvCxnSpPr>
          <p:nvPr/>
        </p:nvCxnSpPr>
        <p:spPr>
          <a:xfrm>
            <a:off x="6103036" y="3960712"/>
            <a:ext cx="0" cy="180999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6">
            <a:extLst>
              <a:ext uri="{FF2B5EF4-FFF2-40B4-BE49-F238E27FC236}">
                <a16:creationId xmlns:a16="http://schemas.microsoft.com/office/drawing/2014/main" id="{FF6A3395-C646-497A-A491-064E66548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5510" y="5432889"/>
            <a:ext cx="6350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D007736E-FEBF-41BF-844D-DF3E6DDFA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8910" y="2560754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拉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CDFC4939-1337-4650-8B10-2F4CF20F89A8}"/>
              </a:ext>
            </a:extLst>
          </p:cNvPr>
          <p:cNvCxnSpPr>
            <a:cxnSpLocks/>
          </p:cNvCxnSpPr>
          <p:nvPr/>
        </p:nvCxnSpPr>
        <p:spPr>
          <a:xfrm flipV="1">
            <a:off x="6082716" y="3111419"/>
            <a:ext cx="0" cy="86961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A24C315D-551C-4D45-AF40-D9F5C260F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12" y="3007874"/>
            <a:ext cx="2049219" cy="55989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90B7B3D-85C5-4B59-B97E-62D5972DD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131" y="3085962"/>
            <a:ext cx="1987546" cy="49688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D677822-43A5-4826-9C7A-A90780C488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932" y="3567770"/>
            <a:ext cx="2193519" cy="99499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FD561B6-A9B4-446A-8A0E-49E92D89F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9103" y="3660937"/>
            <a:ext cx="1726723" cy="87925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9F8A045-6B73-4B01-91AC-C7C0205952C4}"/>
              </a:ext>
            </a:extLst>
          </p:cNvPr>
          <p:cNvSpPr/>
          <p:nvPr/>
        </p:nvSpPr>
        <p:spPr>
          <a:xfrm>
            <a:off x="7792706" y="3383867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5400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6">
            <a:extLst>
              <a:ext uri="{FF2B5EF4-FFF2-40B4-BE49-F238E27FC236}">
                <a16:creationId xmlns:a16="http://schemas.microsoft.com/office/drawing/2014/main" id="{6AFD5770-D50B-4917-92A4-2F16DA6FD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585" y="5118488"/>
            <a:ext cx="2275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卸掉泥沙前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0BA4B994-DA08-4C8E-B68F-94FB1681D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879" y="5121436"/>
            <a:ext cx="2275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卸掉泥沙后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E0AEAB8B-9C21-482C-B222-F11F57F70695}"/>
              </a:ext>
            </a:extLst>
          </p:cNvPr>
          <p:cNvCxnSpPr>
            <a:cxnSpLocks/>
          </p:cNvCxnSpPr>
          <p:nvPr/>
        </p:nvCxnSpPr>
        <p:spPr>
          <a:xfrm flipV="1">
            <a:off x="2748279" y="1468538"/>
            <a:ext cx="0" cy="159432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6">
            <a:extLst>
              <a:ext uri="{FF2B5EF4-FFF2-40B4-BE49-F238E27FC236}">
                <a16:creationId xmlns:a16="http://schemas.microsoft.com/office/drawing/2014/main" id="{0BCE37C3-D2A4-4148-B7EE-80CAC3254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8920" y="1347663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CA2A0067-3DFE-4F4F-A8EE-7E646D8C1B00}"/>
              </a:ext>
            </a:extLst>
          </p:cNvPr>
          <p:cNvCxnSpPr>
            <a:cxnSpLocks/>
          </p:cNvCxnSpPr>
          <p:nvPr/>
        </p:nvCxnSpPr>
        <p:spPr>
          <a:xfrm>
            <a:off x="2727959" y="3062860"/>
            <a:ext cx="20320" cy="126023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6">
            <a:extLst>
              <a:ext uri="{FF2B5EF4-FFF2-40B4-BE49-F238E27FC236}">
                <a16:creationId xmlns:a16="http://schemas.microsoft.com/office/drawing/2014/main" id="{0257FAD8-53FB-435C-BF9E-BF483485D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5359" y="4207153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船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 Box 6">
            <a:extLst>
              <a:ext uri="{FF2B5EF4-FFF2-40B4-BE49-F238E27FC236}">
                <a16:creationId xmlns:a16="http://schemas.microsoft.com/office/drawing/2014/main" id="{B537BA01-ED09-4453-BAFB-639A58594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578" y="3605001"/>
            <a:ext cx="171449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压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1BBCDEA7-D905-4E52-8D3F-3BD9E70DA846}"/>
              </a:ext>
            </a:extLst>
          </p:cNvPr>
          <p:cNvCxnSpPr>
            <a:cxnSpLocks/>
          </p:cNvCxnSpPr>
          <p:nvPr/>
        </p:nvCxnSpPr>
        <p:spPr>
          <a:xfrm>
            <a:off x="2778760" y="3056756"/>
            <a:ext cx="0" cy="825553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16313849-2275-4433-8273-C2CD73EDF7B4}"/>
              </a:ext>
            </a:extLst>
          </p:cNvPr>
          <p:cNvCxnSpPr>
            <a:cxnSpLocks/>
          </p:cNvCxnSpPr>
          <p:nvPr/>
        </p:nvCxnSpPr>
        <p:spPr>
          <a:xfrm flipV="1">
            <a:off x="5704840" y="1468538"/>
            <a:ext cx="0" cy="159432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6">
            <a:extLst>
              <a:ext uri="{FF2B5EF4-FFF2-40B4-BE49-F238E27FC236}">
                <a16:creationId xmlns:a16="http://schemas.microsoft.com/office/drawing/2014/main" id="{0D0E5DA1-FEB8-4058-BA93-DA8395721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5481" y="1347663"/>
            <a:ext cx="914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F7954C4-054D-4832-B2F9-80B73EE548D1}"/>
              </a:ext>
            </a:extLst>
          </p:cNvPr>
          <p:cNvCxnSpPr>
            <a:cxnSpLocks/>
          </p:cNvCxnSpPr>
          <p:nvPr/>
        </p:nvCxnSpPr>
        <p:spPr>
          <a:xfrm>
            <a:off x="5684520" y="3062860"/>
            <a:ext cx="20320" cy="126023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6">
            <a:extLst>
              <a:ext uri="{FF2B5EF4-FFF2-40B4-BE49-F238E27FC236}">
                <a16:creationId xmlns:a16="http://schemas.microsoft.com/office/drawing/2014/main" id="{963D4222-2CBF-4036-A324-26ECDCCA3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1920" y="4207153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船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Text Box 6">
            <a:extLst>
              <a:ext uri="{FF2B5EF4-FFF2-40B4-BE49-F238E27FC236}">
                <a16:creationId xmlns:a16="http://schemas.microsoft.com/office/drawing/2014/main" id="{D2B105F9-8630-48C0-8AE4-53B77BF1F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9140" y="3346180"/>
            <a:ext cx="736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拉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8AD965B2-4869-4D6B-981C-4FC4EECBADE5}"/>
              </a:ext>
            </a:extLst>
          </p:cNvPr>
          <p:cNvCxnSpPr>
            <a:cxnSpLocks/>
          </p:cNvCxnSpPr>
          <p:nvPr/>
        </p:nvCxnSpPr>
        <p:spPr>
          <a:xfrm>
            <a:off x="5735321" y="3056756"/>
            <a:ext cx="0" cy="548245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6">
            <a:extLst>
              <a:ext uri="{FF2B5EF4-FFF2-40B4-BE49-F238E27FC236}">
                <a16:creationId xmlns:a16="http://schemas.microsoft.com/office/drawing/2014/main" id="{EA3CC1E0-ED63-4DF3-9950-85691C895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1650" y="5668237"/>
            <a:ext cx="240061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船</a:t>
            </a:r>
            <a:r>
              <a:rPr lang="en-US" altLang="zh-CN" sz="2800" dirty="0">
                <a:latin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 G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8C22F234-55A9-4CE0-A6B3-D35CBEA29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214" y="5668237"/>
            <a:ext cx="240061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船</a:t>
            </a:r>
            <a:r>
              <a:rPr lang="en-US" altLang="zh-CN" sz="2800" dirty="0">
                <a:latin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 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拉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CE8E457-7B4E-44FE-B9F7-FBAFFDA6A132}"/>
              </a:ext>
            </a:extLst>
          </p:cNvPr>
          <p:cNvSpPr/>
          <p:nvPr/>
        </p:nvSpPr>
        <p:spPr>
          <a:xfrm>
            <a:off x="7851699" y="3082437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5689E98-F35C-4C3E-89E5-AFE81DB55F4D}"/>
              </a:ext>
            </a:extLst>
          </p:cNvPr>
          <p:cNvSpPr/>
          <p:nvPr/>
        </p:nvSpPr>
        <p:spPr>
          <a:xfrm>
            <a:off x="533402" y="398636"/>
            <a:ext cx="71627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7" indent="0">
              <a:buNone/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）装满泥沙时与泥沙完全卸掉后，两船所受总浮力变化了多少？</a:t>
            </a:r>
          </a:p>
        </p:txBody>
      </p:sp>
    </p:spTree>
    <p:extLst>
      <p:ext uri="{BB962C8B-B14F-4D97-AF65-F5344CB8AC3E}">
        <p14:creationId xmlns:p14="http://schemas.microsoft.com/office/powerpoint/2010/main" val="230604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  <p:bldP spid="24" grpId="0"/>
      <p:bldP spid="26" grpId="0"/>
      <p:bldP spid="27" grpId="0"/>
      <p:bldP spid="30" grpId="0"/>
      <p:bldP spid="32" grpId="0"/>
      <p:bldP spid="33" grpId="0"/>
      <p:bldP spid="36" grpId="0"/>
      <p:bldP spid="3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>
            <a:extLst>
              <a:ext uri="{FF2B5EF4-FFF2-40B4-BE49-F238E27FC236}">
                <a16:creationId xmlns:a16="http://schemas.microsoft.com/office/drawing/2014/main" id="{1F4E4D5E-4D2F-44F4-A76F-86B360B1A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447800"/>
            <a:ext cx="240061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船</a:t>
            </a:r>
            <a:r>
              <a:rPr lang="en-US" altLang="zh-CN" sz="2800" dirty="0">
                <a:latin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 G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9CAB90B2-CDCE-4BFE-8019-1EDDB4F7A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0164" y="1447800"/>
            <a:ext cx="240061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浮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i="1" dirty="0">
                <a:latin typeface="Times New Roman" panose="02020603050405020304" pitchFamily="18" charset="0"/>
              </a:rPr>
              <a:t>G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船</a:t>
            </a:r>
            <a:r>
              <a:rPr lang="en-US" altLang="zh-CN" sz="2800" dirty="0">
                <a:latin typeface="Times New Roman" panose="02020603050405020304" pitchFamily="18" charset="0"/>
              </a:rPr>
              <a:t>+</a:t>
            </a:r>
            <a:r>
              <a:rPr lang="en-US" altLang="zh-CN" sz="2800" i="1" dirty="0">
                <a:latin typeface="Times New Roman" panose="02020603050405020304" pitchFamily="18" charset="0"/>
              </a:rPr>
              <a:t> F</a:t>
            </a:r>
            <a:r>
              <a:rPr lang="zh-CN" altLang="en-US" sz="2800" baseline="-25000" dirty="0">
                <a:latin typeface="Times New Roman" panose="02020603050405020304" pitchFamily="18" charset="0"/>
              </a:rPr>
              <a:t>拉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D1A0FE6-6FD2-48F7-A67D-5D61C454F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953" y="2590800"/>
            <a:ext cx="71520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卸掉泥沙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后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，船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体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逐渐上浮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，所受浮力减小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17EB4BD-CA01-4385-A3DB-552A48534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520143"/>
            <a:ext cx="2371189" cy="52322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42466A3-24AB-42BE-86E6-1CF5B4D18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480" y="4187877"/>
            <a:ext cx="1468120" cy="48172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22A2F0C-D5F6-4F8A-93B6-3C70380E244B}"/>
              </a:ext>
            </a:extLst>
          </p:cNvPr>
          <p:cNvSpPr/>
          <p:nvPr/>
        </p:nvSpPr>
        <p:spPr>
          <a:xfrm>
            <a:off x="7924800" y="3029881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069B86-4F6F-48A6-8846-8660CF12F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30" y="4871085"/>
            <a:ext cx="2371189" cy="82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201276D-0698-45CC-A254-F2661C71D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040" y="381000"/>
            <a:ext cx="7503160" cy="5257800"/>
          </a:xfrm>
        </p:spPr>
        <p:txBody>
          <a:bodyPr/>
          <a:lstStyle/>
          <a:p>
            <a:pPr marL="109537" indent="0" latinLnBrk="1"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只完全相同的柱型烧杯，分别盛满水和某种液体，现有一弹簧测力计挂一实心圆柱体，分别将其逐渐浸入水或某种液体中．甲图所示弹簧测力计的示数随柱体逐渐浸入水中深度的情况，乙图所示弹簧测力计的示数随柱体逐渐浸入液体中深度的情况．试根据图中所给条件求出：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取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10N/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㎏）（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）圆柱体的密度是多少？（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）液体的密度是多少？</a:t>
            </a:r>
          </a:p>
          <a:p>
            <a:pPr marL="109537" indent="0">
              <a:buNone/>
            </a:pP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54EAD56-1930-4C55-B880-0E356C4D1A3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4114800"/>
            <a:ext cx="5410200" cy="20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00FDEF5-4C6E-4995-86FA-306AA9AFFAA1}"/>
              </a:ext>
            </a:extLst>
          </p:cNvPr>
          <p:cNvSpPr/>
          <p:nvPr/>
        </p:nvSpPr>
        <p:spPr>
          <a:xfrm>
            <a:off x="7848600" y="3537881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541054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553F959-5572-4117-A32E-5A963A8BF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199" y="947738"/>
            <a:ext cx="3352801" cy="482343"/>
          </a:xfrm>
        </p:spPr>
        <p:txBody>
          <a:bodyPr/>
          <a:lstStyle/>
          <a:p>
            <a:pPr marL="109537" indent="0"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未浸入  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=2N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13BD756-96C8-4182-B395-2038D7AFD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89280"/>
            <a:ext cx="3990975" cy="2962275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6CF43C7E-BB5D-434F-A95C-B2DBBBF4746C}"/>
              </a:ext>
            </a:extLst>
          </p:cNvPr>
          <p:cNvSpPr/>
          <p:nvPr/>
        </p:nvSpPr>
        <p:spPr>
          <a:xfrm>
            <a:off x="1031240" y="1143000"/>
            <a:ext cx="3305175" cy="1524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78249A67-2A87-46BE-AA9D-4F700178EF64}"/>
              </a:ext>
            </a:extLst>
          </p:cNvPr>
          <p:cNvSpPr/>
          <p:nvPr/>
        </p:nvSpPr>
        <p:spPr>
          <a:xfrm>
            <a:off x="1610042" y="1723796"/>
            <a:ext cx="2761933" cy="11516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D1D5496D-E4C7-4243-8FEC-353F0F927C3B}"/>
              </a:ext>
            </a:extLst>
          </p:cNvPr>
          <p:cNvSpPr txBox="1">
            <a:spLocks/>
          </p:cNvSpPr>
          <p:nvPr/>
        </p:nvSpPr>
        <p:spPr bwMode="auto">
          <a:xfrm>
            <a:off x="4336414" y="1600200"/>
            <a:ext cx="4571999" cy="104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82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82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indent="0"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恰好浸没  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浮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2</a:t>
            </a:r>
            <a:endParaRPr lang="en-US" altLang="zh-CN" i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537" indent="0">
              <a:buNone/>
            </a:pP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0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=2.4cm         =2-1.4=0.6N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E493903-821C-46F2-B46D-0F5AA779A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975" y="2734929"/>
            <a:ext cx="2995612" cy="10089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F3E052F-3916-45CE-A33F-1C5BA9563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884" y="3845271"/>
            <a:ext cx="5577772" cy="110561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BEB26C6-B3EB-4E5F-9F93-85324DB46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407" y="5058803"/>
            <a:ext cx="5248593" cy="108528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9BFCED3-6296-4230-80C4-BECDFF02961F}"/>
              </a:ext>
            </a:extLst>
          </p:cNvPr>
          <p:cNvSpPr/>
          <p:nvPr/>
        </p:nvSpPr>
        <p:spPr>
          <a:xfrm>
            <a:off x="7954259" y="3363595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FA509FF-B920-4B72-8068-5B70DF073C3F}"/>
              </a:ext>
            </a:extLst>
          </p:cNvPr>
          <p:cNvSpPr/>
          <p:nvPr/>
        </p:nvSpPr>
        <p:spPr>
          <a:xfrm>
            <a:off x="762000" y="1076960"/>
            <a:ext cx="269240" cy="2286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C0FB619-6A2E-426C-A12E-000E442961FE}"/>
              </a:ext>
            </a:extLst>
          </p:cNvPr>
          <p:cNvSpPr/>
          <p:nvPr/>
        </p:nvSpPr>
        <p:spPr>
          <a:xfrm>
            <a:off x="1340802" y="1724660"/>
            <a:ext cx="269240" cy="2286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55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 animBg="1"/>
      <p:bldP spid="8" grpId="0" animBg="1"/>
      <p:bldP spid="9" grpId="0"/>
      <p:bldP spid="14" grpId="0" animBg="1"/>
      <p:bldP spid="1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BA15C99-6D85-43AC-8310-B3B85DE39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5120" y="2285296"/>
            <a:ext cx="3581400" cy="670564"/>
          </a:xfrm>
        </p:spPr>
        <p:txBody>
          <a:bodyPr/>
          <a:lstStyle/>
          <a:p>
            <a:pPr marL="109537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2.0cm&lt;2.4cm    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漂浮 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7DE26FE-6A04-4A36-BD67-725B7D2C1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59" y="652775"/>
            <a:ext cx="3581400" cy="2819400"/>
          </a:xfrm>
          <a:prstGeom prst="rect">
            <a:avLst/>
          </a:prstGeom>
        </p:spPr>
      </p:pic>
      <p:sp>
        <p:nvSpPr>
          <p:cNvPr id="6" name="箭头: 右 5">
            <a:extLst>
              <a:ext uri="{FF2B5EF4-FFF2-40B4-BE49-F238E27FC236}">
                <a16:creationId xmlns:a16="http://schemas.microsoft.com/office/drawing/2014/main" id="{762EF338-D8C1-4DC5-ACCA-2696158B5427}"/>
              </a:ext>
            </a:extLst>
          </p:cNvPr>
          <p:cNvSpPr/>
          <p:nvPr/>
        </p:nvSpPr>
        <p:spPr>
          <a:xfrm flipV="1">
            <a:off x="2646680" y="2514600"/>
            <a:ext cx="1371600" cy="4571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B1F4DD-B183-457D-BC81-0DD57EE24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159" y="3074850"/>
            <a:ext cx="1296919" cy="58330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C685E6E-7284-44FF-B112-6A7AAE89B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3710156"/>
            <a:ext cx="2479040" cy="58330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D94EF33-4CF6-43C6-84BF-CE6EBC0D3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4599135"/>
            <a:ext cx="6934304" cy="111586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6DE2B322-6F7E-4751-BA35-D8B9B63E4623}"/>
              </a:ext>
            </a:extLst>
          </p:cNvPr>
          <p:cNvSpPr/>
          <p:nvPr/>
        </p:nvSpPr>
        <p:spPr>
          <a:xfrm>
            <a:off x="7924800" y="2167715"/>
            <a:ext cx="4572000" cy="26089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信息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情景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受力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i="1" kern="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方程</a:t>
            </a:r>
            <a:endParaRPr lang="zh-CN" altLang="en-US" sz="2800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FE13D2C-8E90-4DB9-84F6-678A29A18B90}"/>
              </a:ext>
            </a:extLst>
          </p:cNvPr>
          <p:cNvSpPr/>
          <p:nvPr/>
        </p:nvSpPr>
        <p:spPr>
          <a:xfrm>
            <a:off x="2346960" y="2446019"/>
            <a:ext cx="269240" cy="2286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19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DACA233-B99B-406D-9320-5BB186DB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676400"/>
          </a:xfrm>
        </p:spPr>
        <p:txBody>
          <a:bodyPr/>
          <a:lstStyle/>
          <a:p>
            <a:pPr algn="ctr"/>
            <a:r>
              <a:rPr lang="zh-CN" altLang="zh-CN" dirty="0">
                <a:effectLst/>
              </a:rPr>
              <a:t>汗水浇灌收获</a:t>
            </a:r>
            <a:br>
              <a:rPr lang="en-US" altLang="zh-CN" dirty="0">
                <a:effectLst/>
              </a:rPr>
            </a:br>
            <a:r>
              <a:rPr lang="zh-CN" altLang="zh-CN" dirty="0">
                <a:effectLst/>
              </a:rPr>
              <a:t>实干笃定前行</a:t>
            </a:r>
          </a:p>
        </p:txBody>
      </p:sp>
    </p:spTree>
    <p:extLst>
      <p:ext uri="{BB962C8B-B14F-4D97-AF65-F5344CB8AC3E}">
        <p14:creationId xmlns:p14="http://schemas.microsoft.com/office/powerpoint/2010/main" val="3593662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5285</TotalTime>
  <Words>3275</Words>
  <Application>Microsoft Office PowerPoint</Application>
  <PresentationFormat>全屏显示(4:3)</PresentationFormat>
  <Paragraphs>450</Paragraphs>
  <Slides>66</Slides>
  <Notes>2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6" baseType="lpstr">
      <vt:lpstr>等线</vt:lpstr>
      <vt:lpstr>黑体</vt:lpstr>
      <vt:lpstr>宋体</vt:lpstr>
      <vt:lpstr>Arial</vt:lpstr>
      <vt:lpstr>Lucida Sans Unicode</vt:lpstr>
      <vt:lpstr>Times New Roman</vt:lpstr>
      <vt:lpstr>Verdana</vt:lpstr>
      <vt:lpstr>Wingdings 2</vt:lpstr>
      <vt:lpstr>Wingdings 3</vt:lpstr>
      <vt:lpstr>聚合</vt:lpstr>
      <vt:lpstr>浮力综合复习</vt:lpstr>
      <vt:lpstr>PowerPoint 演示文稿</vt:lpstr>
      <vt:lpstr>浮力复习建议</vt:lpstr>
      <vt:lpstr>PowerPoint 演示文稿</vt:lpstr>
      <vt:lpstr>温故知新</vt:lpstr>
      <vt:lpstr>浮力的产生</vt:lpstr>
      <vt:lpstr>PowerPoint 演示文稿</vt:lpstr>
      <vt:lpstr>PowerPoint 演示文稿</vt:lpstr>
      <vt:lpstr>阿基米德原理</vt:lpstr>
      <vt:lpstr>阿基米德原理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物体的浮沉条件</vt:lpstr>
      <vt:lpstr>物体的浮沉条件</vt:lpstr>
      <vt:lpstr>物体的浮沉条件</vt:lpstr>
      <vt:lpstr>轮船</vt:lpstr>
      <vt:lpstr>轮船</vt:lpstr>
      <vt:lpstr>PowerPoint 演示文稿</vt:lpstr>
      <vt:lpstr>PowerPoint 演示文稿</vt:lpstr>
      <vt:lpstr>密度计</vt:lpstr>
      <vt:lpstr>PowerPoint 演示文稿</vt:lpstr>
      <vt:lpstr>潜水艇</vt:lpstr>
      <vt:lpstr>浮沉子</vt:lpstr>
      <vt:lpstr>PowerPoint 演示文稿</vt:lpstr>
      <vt:lpstr>气球和飞艇</vt:lpstr>
      <vt:lpstr>PowerPoint 演示文稿</vt:lpstr>
      <vt:lpstr>PowerPoint 演示文稿</vt:lpstr>
      <vt:lpstr>典型例题分析</vt:lpstr>
      <vt:lpstr>浮力大小比较</vt:lpstr>
      <vt:lpstr>浮力大小比较</vt:lpstr>
      <vt:lpstr>浮力大小比较</vt:lpstr>
      <vt:lpstr>PowerPoint 演示文稿</vt:lpstr>
      <vt:lpstr>PowerPoint 演示文稿</vt:lpstr>
      <vt:lpstr>PowerPoint 演示文稿</vt:lpstr>
      <vt:lpstr>漂浮体问题</vt:lpstr>
      <vt:lpstr>PowerPoint 演示文稿</vt:lpstr>
      <vt:lpstr>PowerPoint 演示文稿</vt:lpstr>
      <vt:lpstr>液面变化</vt:lpstr>
      <vt:lpstr>液面变化</vt:lpstr>
      <vt:lpstr>液面变化</vt:lpstr>
      <vt:lpstr>液面变化</vt:lpstr>
      <vt:lpstr>PowerPoint 演示文稿</vt:lpstr>
      <vt:lpstr>浮力综合计算解题思路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汗水浇灌收获 实干笃定前行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sun liping</cp:lastModifiedBy>
  <cp:revision>606</cp:revision>
  <cp:lastPrinted>1601-01-01T00:00:00Z</cp:lastPrinted>
  <dcterms:created xsi:type="dcterms:W3CDTF">2015-01-24T16:12:56Z</dcterms:created>
  <dcterms:modified xsi:type="dcterms:W3CDTF">2020-02-19T16:21:05Z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